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57"/>
  </p:notesMasterIdLst>
  <p:handoutMasterIdLst>
    <p:handoutMasterId r:id="rId58"/>
  </p:handoutMasterIdLst>
  <p:sldIdLst>
    <p:sldId id="256" r:id="rId3"/>
    <p:sldId id="492" r:id="rId4"/>
    <p:sldId id="494" r:id="rId5"/>
    <p:sldId id="283" r:id="rId6"/>
    <p:sldId id="286" r:id="rId7"/>
    <p:sldId id="484" r:id="rId8"/>
    <p:sldId id="502" r:id="rId9"/>
    <p:sldId id="487" r:id="rId10"/>
    <p:sldId id="503" r:id="rId11"/>
    <p:sldId id="488" r:id="rId12"/>
    <p:sldId id="504" r:id="rId13"/>
    <p:sldId id="495" r:id="rId14"/>
    <p:sldId id="505" r:id="rId15"/>
    <p:sldId id="490" r:id="rId16"/>
    <p:sldId id="498" r:id="rId17"/>
    <p:sldId id="501" r:id="rId18"/>
    <p:sldId id="538" r:id="rId19"/>
    <p:sldId id="539" r:id="rId20"/>
    <p:sldId id="348" r:id="rId21"/>
    <p:sldId id="349" r:id="rId22"/>
    <p:sldId id="350" r:id="rId23"/>
    <p:sldId id="391" r:id="rId24"/>
    <p:sldId id="540" r:id="rId25"/>
    <p:sldId id="507" r:id="rId26"/>
    <p:sldId id="508" r:id="rId27"/>
    <p:sldId id="509" r:id="rId28"/>
    <p:sldId id="510" r:id="rId29"/>
    <p:sldId id="511" r:id="rId30"/>
    <p:sldId id="513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8" r:id="rId43"/>
    <p:sldId id="529" r:id="rId44"/>
    <p:sldId id="359" r:id="rId45"/>
    <p:sldId id="532" r:id="rId46"/>
    <p:sldId id="478" r:id="rId47"/>
    <p:sldId id="542" r:id="rId48"/>
    <p:sldId id="477" r:id="rId49"/>
    <p:sldId id="479" r:id="rId50"/>
    <p:sldId id="480" r:id="rId51"/>
    <p:sldId id="481" r:id="rId52"/>
    <p:sldId id="482" r:id="rId53"/>
    <p:sldId id="483" r:id="rId54"/>
    <p:sldId id="506" r:id="rId55"/>
    <p:sldId id="354" r:id="rId56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959"/>
    <p:restoredTop sz="89274"/>
  </p:normalViewPr>
  <p:slideViewPr>
    <p:cSldViewPr snapToGrid="0" snapToObjects="1">
      <p:cViewPr varScale="1">
        <p:scale>
          <a:sx n="202" d="100"/>
          <a:sy n="202" d="100"/>
        </p:scale>
        <p:origin x="1368" y="1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10/3/18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8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19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913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Any regularization is a type of bias: It tells us how to select a model among others, absent additional evidence from the data.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Regularization terms are </a:t>
            </a:r>
            <a:r>
              <a:rPr lang="en-US" sz="1200" i="1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independent of the data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Therefore it reduces the variance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5261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264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521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181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899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87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5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34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04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95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609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9.emf"/><Relationship Id="rId7" Type="http://schemas.openxmlformats.org/officeDocument/2006/relationships/image" Target="../media/image29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7.emf"/><Relationship Id="rId5" Type="http://schemas.openxmlformats.org/officeDocument/2006/relationships/image" Target="../media/image21.emf"/><Relationship Id="rId10" Type="http://schemas.openxmlformats.org/officeDocument/2006/relationships/image" Target="../media/image6.emf"/><Relationship Id="rId4" Type="http://schemas.openxmlformats.org/officeDocument/2006/relationships/image" Target="../media/image20.emf"/><Relationship Id="rId9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36.emf"/><Relationship Id="rId5" Type="http://schemas.openxmlformats.org/officeDocument/2006/relationships/image" Target="../media/image39.emf"/><Relationship Id="rId10" Type="http://schemas.openxmlformats.org/officeDocument/2006/relationships/image" Target="../media/image35.emf"/><Relationship Id="rId4" Type="http://schemas.openxmlformats.org/officeDocument/2006/relationships/image" Target="../media/image38.emf"/><Relationship Id="rId9" Type="http://schemas.openxmlformats.org/officeDocument/2006/relationships/image" Target="../media/image34.emf"/><Relationship Id="rId1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linear_mode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(null)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5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70.emf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7.emf"/><Relationship Id="rId7" Type="http://schemas.openxmlformats.org/officeDocument/2006/relationships/image" Target="../media/image72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7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iff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3.emf"/><Relationship Id="rId5" Type="http://schemas.openxmlformats.org/officeDocument/2006/relationships/image" Target="../media/image6.emf"/><Relationship Id="rId10" Type="http://schemas.openxmlformats.org/officeDocument/2006/relationships/image" Target="../media/image22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7.emf"/><Relationship Id="rId4" Type="http://schemas.openxmlformats.org/officeDocument/2006/relationships/image" Target="../media/image19.emf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8.emf"/><Relationship Id="rId7" Type="http://schemas.openxmlformats.org/officeDocument/2006/relationships/image" Target="../media/image5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Fitting Linear Models,</a:t>
            </a:r>
            <a:br>
              <a:rPr lang="en-US" sz="5400" i="1" dirty="0"/>
            </a:br>
            <a:r>
              <a:rPr lang="en-US" sz="5400" i="1" dirty="0"/>
              <a:t>Regularization &amp; Cross Validation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  <a:p>
            <a:pPr algn="l"/>
            <a:r>
              <a:rPr lang="en-US" sz="2000" dirty="0"/>
              <a:t>Fall’18 updates: </a:t>
            </a:r>
          </a:p>
          <a:p>
            <a:pPr algn="l"/>
            <a:r>
              <a:rPr lang="en-US" sz="2000" b="1" dirty="0"/>
              <a:t>Fernando Perez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fernando.perez@berkeley.edu</a:t>
            </a:r>
            <a:r>
              <a:rPr lang="en-US" sz="2000" dirty="0"/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595381" y="4992610"/>
            <a:ext cx="614480" cy="686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29531-7DAF-BD4B-8DC6-FFF0A88E3FF0}"/>
              </a:ext>
            </a:extLst>
          </p:cNvPr>
          <p:cNvGrpSpPr/>
          <p:nvPr/>
        </p:nvGrpSpPr>
        <p:grpSpPr>
          <a:xfrm>
            <a:off x="9424759" y="4585119"/>
            <a:ext cx="956357" cy="1948544"/>
            <a:chOff x="8840786" y="4612077"/>
            <a:chExt cx="956357" cy="194854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61B290B-3E8F-BF48-87A7-7C6398BF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236" y="4644735"/>
              <a:ext cx="484826" cy="1834732"/>
            </a:xfrm>
            <a:prstGeom prst="rect">
              <a:avLst/>
            </a:prstGeom>
          </p:spPr>
        </p:pic>
        <p:sp>
          <p:nvSpPr>
            <p:cNvPr id="86" name="Double Bracket 85">
              <a:extLst>
                <a:ext uri="{FF2B5EF4-FFF2-40B4-BE49-F238E27FC236}">
                  <a16:creationId xmlns:a16="http://schemas.microsoft.com/office/drawing/2014/main" id="{140D27CC-D0E0-9C41-8E88-F37EB38A5A8E}"/>
                </a:ext>
              </a:extLst>
            </p:cNvPr>
            <p:cNvSpPr/>
            <p:nvPr/>
          </p:nvSpPr>
          <p:spPr>
            <a:xfrm>
              <a:off x="8840786" y="4612077"/>
              <a:ext cx="956357" cy="1948544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4882"/>
              </p:ext>
            </p:extLst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04218"/>
              </p:ext>
            </p:extLst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F6F78D-A74B-454A-99B1-9F1C5805CA29}"/>
              </a:ext>
            </a:extLst>
          </p:cNvPr>
          <p:cNvGrpSpPr/>
          <p:nvPr/>
        </p:nvGrpSpPr>
        <p:grpSpPr>
          <a:xfrm>
            <a:off x="4989096" y="1350007"/>
            <a:ext cx="3641523" cy="2903166"/>
            <a:chOff x="4989096" y="2668496"/>
            <a:chExt cx="3641523" cy="2903166"/>
          </a:xfrm>
        </p:grpSpPr>
        <p:sp>
          <p:nvSpPr>
            <p:cNvPr id="72" name="Double Bracket 71">
              <a:extLst>
                <a:ext uri="{FF2B5EF4-FFF2-40B4-BE49-F238E27FC236}">
                  <a16:creationId xmlns:a16="http://schemas.microsoft.com/office/drawing/2014/main" id="{137D7DE0-5F22-FE42-88C1-35C6D92BD93A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39E379B-8E01-C745-87B7-D14E61F5858E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957B8C4A-94E8-7B4E-9FDF-02F4DEE58ED0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Brace 108">
              <a:extLst>
                <a:ext uri="{FF2B5EF4-FFF2-40B4-BE49-F238E27FC236}">
                  <a16:creationId xmlns:a16="http://schemas.microsoft.com/office/drawing/2014/main" id="{2EA1D6B7-1C2B-F845-859B-84C245A82B9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FCE945-3E4C-6841-B413-AA0BD076B89F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011C4-7D3B-D945-A0E3-8769429C5FA1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A01DEBD-6F93-724E-8679-81EA1E7FBBB8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B02D4E2-04C2-FD48-85D8-FBC5B1BCBE80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D7AD060-5E7C-4745-9142-1B3915BC7A30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87EC03E-7400-4A4F-BAF6-9656F75C7010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FB03C67-DA64-2344-8811-2BE59A2A5DAE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63EF2D-CA47-C149-A809-44CD7F6063B4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6EC632-4968-3542-BAEB-CEC27D8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C87D0F-F867-4E48-B695-09994B9371E4}"/>
              </a:ext>
            </a:extLst>
          </p:cNvPr>
          <p:cNvGrpSpPr/>
          <p:nvPr/>
        </p:nvGrpSpPr>
        <p:grpSpPr>
          <a:xfrm>
            <a:off x="5034818" y="4708876"/>
            <a:ext cx="2741993" cy="2186025"/>
            <a:chOff x="4989096" y="2668496"/>
            <a:chExt cx="3641523" cy="2903166"/>
          </a:xfrm>
        </p:grpSpPr>
        <p:sp>
          <p:nvSpPr>
            <p:cNvPr id="120" name="Double Bracket 119">
              <a:extLst>
                <a:ext uri="{FF2B5EF4-FFF2-40B4-BE49-F238E27FC236}">
                  <a16:creationId xmlns:a16="http://schemas.microsoft.com/office/drawing/2014/main" id="{AC05A65D-33EC-A24D-8699-B180EEA5FB05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FFE208-F50C-0C40-8154-D1356DA53440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22" name="Left Brace 121">
              <a:extLst>
                <a:ext uri="{FF2B5EF4-FFF2-40B4-BE49-F238E27FC236}">
                  <a16:creationId xmlns:a16="http://schemas.microsoft.com/office/drawing/2014/main" id="{4B33A345-3DC4-7143-AC8D-DBE01678901F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D68D749B-D6BB-8D43-8037-6C532FD2BBD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47E1FB-7E7C-3147-96B5-F155E02616A5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7D89F83-D4FD-1549-B3A2-E39B80A051D7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58A55A-02B8-194D-94C0-2F9DDAFD263C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C893BA-3B63-E444-8842-8E4AC7161AA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D78F11B-91AB-2143-8065-70794DBE7024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6668D-5C69-BE49-B105-A174E4FC7281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E766F00-D89D-424D-BF74-C1E51E0D06D5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1D7A443-0C1E-D14F-BCCB-3895D45BECC5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6DE5CC7-4053-2A4D-87C8-4BDF11E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6B91-7376-F646-A80E-7BA36A0B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4DC4-7CB0-C448-BBC1-E556A027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to the least squares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by the normal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BD242-5548-3147-BFBD-DA89A118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29" y="2567288"/>
            <a:ext cx="69469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561FE-F892-894C-BE4C-730CAE4E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5258308"/>
            <a:ext cx="3302000" cy="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2C844-BA75-734C-B286-D784E1FC6524}"/>
              </a:ext>
            </a:extLst>
          </p:cNvPr>
          <p:cNvSpPr txBox="1"/>
          <p:nvPr/>
        </p:nvSpPr>
        <p:spPr>
          <a:xfrm>
            <a:off x="8162545" y="4858351"/>
            <a:ext cx="378561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this!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You do not need to know the</a:t>
            </a:r>
            <a:br>
              <a:rPr lang="en-US" dirty="0"/>
            </a:br>
            <a:r>
              <a:rPr lang="en-US" dirty="0"/>
              <a:t>calculus based derivation.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the geometric derivation …</a:t>
            </a:r>
          </a:p>
        </p:txBody>
      </p:sp>
    </p:spTree>
    <p:extLst>
      <p:ext uri="{BB962C8B-B14F-4D97-AF65-F5344CB8AC3E}">
        <p14:creationId xmlns:p14="http://schemas.microsoft.com/office/powerpoint/2010/main" val="305984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01F463-AF1B-EE4A-9FF1-2FB1D7B96903}"/>
              </a:ext>
            </a:extLst>
          </p:cNvPr>
          <p:cNvSpPr/>
          <p:nvPr/>
        </p:nvSpPr>
        <p:spPr>
          <a:xfrm>
            <a:off x="2663392" y="3151632"/>
            <a:ext cx="2280464" cy="2865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25052F-3ACE-0442-8276-BBAA19A8CA9F}"/>
              </a:ext>
            </a:extLst>
          </p:cNvPr>
          <p:cNvSpPr/>
          <p:nvPr/>
        </p:nvSpPr>
        <p:spPr>
          <a:xfrm rot="5400000">
            <a:off x="5060266" y="3457883"/>
            <a:ext cx="2280464" cy="4249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E08A0C-D18D-7C41-81FA-E6846EA1CC44}"/>
              </a:ext>
            </a:extLst>
          </p:cNvPr>
          <p:cNvSpPr/>
          <p:nvPr/>
        </p:nvSpPr>
        <p:spPr>
          <a:xfrm>
            <a:off x="8856124" y="3361035"/>
            <a:ext cx="712264" cy="5830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5103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666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2597562"/>
            <a:ext cx="2946532" cy="3233003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4556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2554123"/>
            <a:ext cx="304800" cy="3456964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4690222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7130" y="6190382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696490" y="2563899"/>
            <a:ext cx="990600" cy="3276442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9011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394954" y="2554123"/>
            <a:ext cx="304800" cy="346674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9075256" y="5706515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97876" y="6107844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328164" y="3239279"/>
            <a:ext cx="2939113" cy="1930225"/>
            <a:chOff x="2580049" y="2902361"/>
            <a:chExt cx="1693115" cy="205739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557467" y="2011746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F68572-01FF-F048-8314-02F214E9D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925" y="4006181"/>
            <a:ext cx="2388881" cy="289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828D19-CA1D-C745-BAE3-903F4C31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04" y="2744610"/>
            <a:ext cx="432593" cy="2840694"/>
          </a:xfrm>
          <a:prstGeom prst="rect">
            <a:avLst/>
          </a:prstGeom>
        </p:spPr>
      </p:pic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13054FE6-570B-D34F-A14E-5BF2CF1B0F81}"/>
              </a:ext>
            </a:extLst>
          </p:cNvPr>
          <p:cNvSpPr/>
          <p:nvPr/>
        </p:nvSpPr>
        <p:spPr>
          <a:xfrm>
            <a:off x="5778750" y="2597563"/>
            <a:ext cx="805680" cy="2097125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279E16-3A12-D047-BB7D-D6892473B5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142" y="2680143"/>
            <a:ext cx="246263" cy="1981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A92A62-6037-A742-AF52-0E50250A6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200" y="3842839"/>
            <a:ext cx="723900" cy="381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582597-325B-F646-8E8D-D1DF5F0ADDAF}"/>
              </a:ext>
            </a:extLst>
          </p:cNvPr>
          <p:cNvSpPr txBox="1"/>
          <p:nvPr/>
        </p:nvSpPr>
        <p:spPr>
          <a:xfrm>
            <a:off x="7430281" y="3776845"/>
            <a:ext cx="55816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278671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134426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808863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FE6CCE5-C88E-104E-9DA2-575B0AD3A891}"/>
              </a:ext>
            </a:extLst>
          </p:cNvPr>
          <p:cNvGrpSpPr/>
          <p:nvPr/>
        </p:nvGrpSpPr>
        <p:grpSpPr>
          <a:xfrm>
            <a:off x="7783811" y="5360564"/>
            <a:ext cx="3668486" cy="1033348"/>
            <a:chOff x="7566070" y="4769850"/>
            <a:chExt cx="3668486" cy="103334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B876B21-3BA8-9F4D-A680-0C977465A11C}"/>
                </a:ext>
              </a:extLst>
            </p:cNvPr>
            <p:cNvSpPr/>
            <p:nvPr/>
          </p:nvSpPr>
          <p:spPr>
            <a:xfrm>
              <a:off x="7566070" y="4769850"/>
              <a:ext cx="3668486" cy="10333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091A8B-32AB-3345-93A2-9D1B1C921ACA}"/>
                </a:ext>
              </a:extLst>
            </p:cNvPr>
            <p:cNvSpPr txBox="1"/>
            <p:nvPr/>
          </p:nvSpPr>
          <p:spPr>
            <a:xfrm>
              <a:off x="8314467" y="5433865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889CA8-6BAB-F643-8631-7186A076272C}"/>
              </a:ext>
            </a:extLst>
          </p:cNvPr>
          <p:cNvCxnSpPr/>
          <p:nvPr/>
        </p:nvCxnSpPr>
        <p:spPr>
          <a:xfrm flipV="1">
            <a:off x="2513053" y="2417509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37E3D2-7EE2-FB46-9765-C97094765975}"/>
              </a:ext>
            </a:extLst>
          </p:cNvPr>
          <p:cNvCxnSpPr/>
          <p:nvPr/>
        </p:nvCxnSpPr>
        <p:spPr>
          <a:xfrm flipH="1">
            <a:off x="2513053" y="3320131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970F67-A1F4-244C-81D8-821869182439}"/>
              </a:ext>
            </a:extLst>
          </p:cNvPr>
          <p:cNvCxnSpPr/>
          <p:nvPr/>
        </p:nvCxnSpPr>
        <p:spPr>
          <a:xfrm>
            <a:off x="2533758" y="3315367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86F7E363-37A4-BF40-8ACB-8ACB86D4782B}"/>
              </a:ext>
            </a:extLst>
          </p:cNvPr>
          <p:cNvSpPr/>
          <p:nvPr/>
        </p:nvSpPr>
        <p:spPr>
          <a:xfrm rot="1036562">
            <a:off x="590375" y="1309349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29DF40-E6A1-FE46-BE73-4FA3D839214F}"/>
              </a:ext>
            </a:extLst>
          </p:cNvPr>
          <p:cNvCxnSpPr/>
          <p:nvPr/>
        </p:nvCxnSpPr>
        <p:spPr>
          <a:xfrm flipV="1">
            <a:off x="2513053" y="326101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2E8D4D-261D-B247-AD38-F5B298649A08}"/>
              </a:ext>
            </a:extLst>
          </p:cNvPr>
          <p:cNvCxnSpPr/>
          <p:nvPr/>
        </p:nvCxnSpPr>
        <p:spPr>
          <a:xfrm flipH="1">
            <a:off x="962356" y="3320133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D8F558-309E-AA43-8F6A-7B579DC1AF88}"/>
              </a:ext>
            </a:extLst>
          </p:cNvPr>
          <p:cNvCxnSpPr/>
          <p:nvPr/>
        </p:nvCxnSpPr>
        <p:spPr>
          <a:xfrm flipH="1">
            <a:off x="1276873" y="3331063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810600-649C-CF4D-B902-A1329D83A8FF}"/>
              </a:ext>
            </a:extLst>
          </p:cNvPr>
          <p:cNvGrpSpPr/>
          <p:nvPr/>
        </p:nvGrpSpPr>
        <p:grpSpPr>
          <a:xfrm>
            <a:off x="2533759" y="113254"/>
            <a:ext cx="1834678" cy="3202114"/>
            <a:chOff x="2336853" y="2319661"/>
            <a:chExt cx="1834678" cy="320211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A0C995-4C9C-0148-AEC2-C75AFDEA66D2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47C81-DB69-AD4F-8DF3-3726C1E563BC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5B5717-DC59-F947-9F30-287EE1CC6300}"/>
              </a:ext>
            </a:extLst>
          </p:cNvPr>
          <p:cNvGrpSpPr/>
          <p:nvPr/>
        </p:nvGrpSpPr>
        <p:grpSpPr>
          <a:xfrm>
            <a:off x="1915971" y="2417509"/>
            <a:ext cx="2337745" cy="1296392"/>
            <a:chOff x="1719065" y="4623916"/>
            <a:chExt cx="2337745" cy="12963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B661F26-8723-4440-B796-9F6171EB6201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9B1C5F-F5CA-0841-9E44-4F58CCFD66DE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2C41DF2-9955-FA4F-AF42-F6A46DAB9E58}"/>
              </a:ext>
            </a:extLst>
          </p:cNvPr>
          <p:cNvCxnSpPr/>
          <p:nvPr/>
        </p:nvCxnSpPr>
        <p:spPr>
          <a:xfrm flipV="1">
            <a:off x="2533756" y="2357265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112EF5BF-C25C-1B43-B34B-3ABB69325AF6}"/>
              </a:ext>
            </a:extLst>
          </p:cNvPr>
          <p:cNvSpPr/>
          <p:nvPr/>
        </p:nvSpPr>
        <p:spPr>
          <a:xfrm>
            <a:off x="4055764" y="2011136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BF99AF-2856-4B40-9BEE-B198E1B9F42F}"/>
              </a:ext>
            </a:extLst>
          </p:cNvPr>
          <p:cNvGrpSpPr/>
          <p:nvPr/>
        </p:nvGrpSpPr>
        <p:grpSpPr>
          <a:xfrm>
            <a:off x="1372353" y="5447796"/>
            <a:ext cx="3938945" cy="1167609"/>
            <a:chOff x="7450625" y="2904848"/>
            <a:chExt cx="3938945" cy="116760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755F5F9-F8CB-7542-85B7-5A628BFA57E8}"/>
                </a:ext>
              </a:extLst>
            </p:cNvPr>
            <p:cNvSpPr txBox="1"/>
            <p:nvPr/>
          </p:nvSpPr>
          <p:spPr>
            <a:xfrm>
              <a:off x="7498991" y="3012992"/>
              <a:ext cx="31341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Definition of orthogonality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3E7E7F-CAC2-6540-ADEF-B3A8127F0346}"/>
                </a:ext>
              </a:extLst>
            </p:cNvPr>
            <p:cNvSpPr/>
            <p:nvPr/>
          </p:nvSpPr>
          <p:spPr>
            <a:xfrm>
              <a:off x="7450625" y="2904848"/>
              <a:ext cx="3938945" cy="116760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49B7F7-134E-1943-ADC9-DD2B491F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66" y="2233096"/>
            <a:ext cx="5080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B21F4D-122B-8D41-AF45-A3C8A237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093" y="3469595"/>
            <a:ext cx="508000" cy="29210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F104898-D2D0-7B4E-8F3E-48A204159E08}"/>
              </a:ext>
            </a:extLst>
          </p:cNvPr>
          <p:cNvCxnSpPr>
            <a:cxnSpLocks/>
          </p:cNvCxnSpPr>
          <p:nvPr/>
        </p:nvCxnSpPr>
        <p:spPr>
          <a:xfrm flipV="1">
            <a:off x="2554458" y="2707563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E346700-26EB-B04B-92B3-806BE88A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46" y="2478963"/>
            <a:ext cx="342900" cy="2286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757C8EE-F4ED-F34F-B9B7-5712E4A3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43" y="2381601"/>
            <a:ext cx="342900" cy="292100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BD3591-40BA-2142-887C-5D8BF0EF51FA}"/>
              </a:ext>
            </a:extLst>
          </p:cNvPr>
          <p:cNvGrpSpPr/>
          <p:nvPr/>
        </p:nvGrpSpPr>
        <p:grpSpPr>
          <a:xfrm>
            <a:off x="4362422" y="464782"/>
            <a:ext cx="1323669" cy="1906421"/>
            <a:chOff x="4609929" y="835623"/>
            <a:chExt cx="1323669" cy="190642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E6AE57-6612-8641-840B-07E8B86B5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39FA76D-0C65-B84D-9B95-C0AE9AF8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B548136-883E-C248-AF9F-5FC2EAA7E84C}"/>
              </a:ext>
            </a:extLst>
          </p:cNvPr>
          <p:cNvSpPr/>
          <p:nvPr/>
        </p:nvSpPr>
        <p:spPr>
          <a:xfrm>
            <a:off x="8239098" y="714385"/>
            <a:ext cx="1161215" cy="145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2AA40DF-2FBE-7446-A8C5-31F5AC5204A9}"/>
              </a:ext>
            </a:extLst>
          </p:cNvPr>
          <p:cNvSpPr/>
          <p:nvPr/>
        </p:nvSpPr>
        <p:spPr>
          <a:xfrm rot="5400000">
            <a:off x="9459589" y="870328"/>
            <a:ext cx="1161215" cy="2164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D967ADDD-E7F8-1B44-8482-3A8FB10F5E11}"/>
              </a:ext>
            </a:extLst>
          </p:cNvPr>
          <p:cNvSpPr/>
          <p:nvPr/>
        </p:nvSpPr>
        <p:spPr>
          <a:xfrm>
            <a:off x="11108356" y="821013"/>
            <a:ext cx="362686" cy="296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72DFE98-8BEE-8C4F-8AF7-C74F1DD39CDF}"/>
              </a:ext>
            </a:extLst>
          </p:cNvPr>
          <p:cNvSpPr/>
          <p:nvPr/>
        </p:nvSpPr>
        <p:spPr>
          <a:xfrm>
            <a:off x="8050507" y="432251"/>
            <a:ext cx="1500378" cy="164624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355EF0-710F-1E4A-AA99-B34B326B8886}"/>
              </a:ext>
            </a:extLst>
          </p:cNvPr>
          <p:cNvSpPr txBox="1"/>
          <p:nvPr/>
        </p:nvSpPr>
        <p:spPr>
          <a:xfrm>
            <a:off x="7699937" y="41013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C04F3DB-45A7-7147-87AF-816B2B5AE859}"/>
              </a:ext>
            </a:extLst>
          </p:cNvPr>
          <p:cNvSpPr/>
          <p:nvPr/>
        </p:nvSpPr>
        <p:spPr>
          <a:xfrm>
            <a:off x="7855724" y="410132"/>
            <a:ext cx="155205" cy="176029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B89174DA-563F-0846-B486-F8018EDB29C7}"/>
              </a:ext>
            </a:extLst>
          </p:cNvPr>
          <p:cNvSpPr/>
          <p:nvPr/>
        </p:nvSpPr>
        <p:spPr>
          <a:xfrm rot="16200000">
            <a:off x="8723093" y="1497836"/>
            <a:ext cx="155205" cy="150037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FE8E20-CA20-E04D-B1A4-F1BF294456C2}"/>
              </a:ext>
            </a:extLst>
          </p:cNvPr>
          <p:cNvSpPr txBox="1"/>
          <p:nvPr/>
        </p:nvSpPr>
        <p:spPr>
          <a:xfrm>
            <a:off x="8037320" y="226172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26" name="Double Bracket 125">
            <a:extLst>
              <a:ext uri="{FF2B5EF4-FFF2-40B4-BE49-F238E27FC236}">
                <a16:creationId xmlns:a16="http://schemas.microsoft.com/office/drawing/2014/main" id="{C3D1BCAA-A40A-D241-8608-7F027509BF42}"/>
              </a:ext>
            </a:extLst>
          </p:cNvPr>
          <p:cNvSpPr/>
          <p:nvPr/>
        </p:nvSpPr>
        <p:spPr>
          <a:xfrm>
            <a:off x="11027070" y="415110"/>
            <a:ext cx="504415" cy="1668368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AFD02C-91ED-8E4E-B3F8-A5D68C90BC68}"/>
              </a:ext>
            </a:extLst>
          </p:cNvPr>
          <p:cNvSpPr txBox="1"/>
          <p:nvPr/>
        </p:nvSpPr>
        <p:spPr>
          <a:xfrm>
            <a:off x="10662673" y="41574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B70DAC3C-B965-F94F-856A-B3ED3A7EB1B1}"/>
              </a:ext>
            </a:extLst>
          </p:cNvPr>
          <p:cNvSpPr/>
          <p:nvPr/>
        </p:nvSpPr>
        <p:spPr>
          <a:xfrm>
            <a:off x="10873528" y="410132"/>
            <a:ext cx="155205" cy="176526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85420D46-301B-3C41-8809-740C15CFCA5D}"/>
              </a:ext>
            </a:extLst>
          </p:cNvPr>
          <p:cNvSpPr/>
          <p:nvPr/>
        </p:nvSpPr>
        <p:spPr>
          <a:xfrm rot="16200000">
            <a:off x="11219938" y="2015334"/>
            <a:ext cx="155205" cy="362571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718DD-FF94-3F46-8450-1244F8230C10}"/>
              </a:ext>
            </a:extLst>
          </p:cNvPr>
          <p:cNvSpPr txBox="1"/>
          <p:nvPr/>
        </p:nvSpPr>
        <p:spPr>
          <a:xfrm>
            <a:off x="11129616" y="2219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971BD8-1856-734B-BBAA-FDD691C42CF0}"/>
              </a:ext>
            </a:extLst>
          </p:cNvPr>
          <p:cNvGrpSpPr/>
          <p:nvPr/>
        </p:nvGrpSpPr>
        <p:grpSpPr>
          <a:xfrm rot="16200000">
            <a:off x="8068399" y="759015"/>
            <a:ext cx="1496600" cy="982873"/>
            <a:chOff x="2580049" y="2902361"/>
            <a:chExt cx="1693115" cy="205739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A50640C-3E3C-E74A-A93D-DFD176C85238}"/>
                </a:ext>
              </a:extLst>
            </p:cNvPr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F52507-F9A1-A24E-968D-8DD5773038E9}"/>
                </a:ext>
              </a:extLst>
            </p:cNvPr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B8C0DA-4609-7541-AD58-C2376FB0981F}"/>
                </a:ext>
              </a:extLst>
            </p:cNvPr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0DE207A-B428-D34C-9F88-51888D697864}"/>
                </a:ext>
              </a:extLst>
            </p:cNvPr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70DB367-D59E-D840-BE82-086D32847A9E}"/>
                </a:ext>
              </a:extLst>
            </p:cNvPr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DBEC35-80E3-D740-AEBE-0B1143C7F2FE}"/>
                </a:ext>
              </a:extLst>
            </p:cNvPr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50F515C-7E35-A644-B4F3-F882295EBA5C}"/>
              </a:ext>
            </a:extLst>
          </p:cNvPr>
          <p:cNvSpPr txBox="1"/>
          <p:nvPr/>
        </p:nvSpPr>
        <p:spPr>
          <a:xfrm>
            <a:off x="7979181" y="142324"/>
            <a:ext cx="1516762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 dirty="0"/>
              <a:t>Columns space of 𝚽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868D571-516F-6F42-9AA5-AC5C3A6A8D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393" y="1149522"/>
            <a:ext cx="1216421" cy="14730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5336436B-B7A8-7F49-B13B-2C7E52EA4A0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9532" y="507128"/>
            <a:ext cx="220277" cy="1446485"/>
          </a:xfrm>
          <a:prstGeom prst="rect">
            <a:avLst/>
          </a:prstGeom>
        </p:spPr>
      </p:pic>
      <p:sp>
        <p:nvSpPr>
          <p:cNvPr id="142" name="Double Bracket 141">
            <a:extLst>
              <a:ext uri="{FF2B5EF4-FFF2-40B4-BE49-F238E27FC236}">
                <a16:creationId xmlns:a16="http://schemas.microsoft.com/office/drawing/2014/main" id="{D253DA3A-854B-4146-A49A-77B4765E078E}"/>
              </a:ext>
            </a:extLst>
          </p:cNvPr>
          <p:cNvSpPr/>
          <p:nvPr/>
        </p:nvSpPr>
        <p:spPr>
          <a:xfrm>
            <a:off x="9825441" y="432252"/>
            <a:ext cx="410253" cy="106785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019AAF3-6CCC-844E-9514-EB24DCA7AC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7567" y="474302"/>
            <a:ext cx="125397" cy="1008881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A00CBFD-7E19-FF48-A27B-6DC64FFAA8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42" y="1066348"/>
            <a:ext cx="368611" cy="19400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4799F54-CEA6-6741-9E59-A75E59FCC6F3}"/>
              </a:ext>
            </a:extLst>
          </p:cNvPr>
          <p:cNvSpPr txBox="1"/>
          <p:nvPr/>
        </p:nvSpPr>
        <p:spPr>
          <a:xfrm>
            <a:off x="10382315" y="1032744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9A0ED58-76AA-8945-8B0B-553E102A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660" y="6022688"/>
            <a:ext cx="2870200" cy="4953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9A99F9-0CDE-8349-9596-AAB935653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7004" y="3162303"/>
            <a:ext cx="4127500" cy="287020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76B0B89-ADDA-2742-9F27-D38998B1447C}"/>
              </a:ext>
            </a:extLst>
          </p:cNvPr>
          <p:cNvSpPr txBox="1"/>
          <p:nvPr/>
        </p:nvSpPr>
        <p:spPr>
          <a:xfrm>
            <a:off x="7060943" y="2728689"/>
            <a:ext cx="13244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Derivation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465BF90-A861-7748-A722-1F13E44F2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198680">
            <a:off x="4170200" y="3349871"/>
            <a:ext cx="2489200" cy="279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741481A-BF84-1048-BC4D-99059C217CE2}"/>
              </a:ext>
            </a:extLst>
          </p:cNvPr>
          <p:cNvSpPr txBox="1"/>
          <p:nvPr/>
        </p:nvSpPr>
        <p:spPr>
          <a:xfrm rot="19129246">
            <a:off x="364344" y="1890711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D2F676-C668-034F-9583-E23E22BF982A}"/>
              </a:ext>
            </a:extLst>
          </p:cNvPr>
          <p:cNvSpPr txBox="1"/>
          <p:nvPr/>
        </p:nvSpPr>
        <p:spPr>
          <a:xfrm>
            <a:off x="850846" y="78519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E2C2EA7-61D6-8A44-A1B0-D127E364C1ED}"/>
              </a:ext>
            </a:extLst>
          </p:cNvPr>
          <p:cNvSpPr txBox="1"/>
          <p:nvPr/>
        </p:nvSpPr>
        <p:spPr>
          <a:xfrm>
            <a:off x="5474412" y="-1206620"/>
            <a:ext cx="55755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that this is too exciting to not know.</a:t>
            </a:r>
          </a:p>
        </p:txBody>
      </p:sp>
    </p:spTree>
    <p:extLst>
      <p:ext uri="{BB962C8B-B14F-4D97-AF65-F5344CB8AC3E}">
        <p14:creationId xmlns:p14="http://schemas.microsoft.com/office/powerpoint/2010/main" val="408198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157DC-9EFE-D74A-86E7-39538537FAAF}"/>
              </a:ext>
            </a:extLst>
          </p:cNvPr>
          <p:cNvGrpSpPr/>
          <p:nvPr/>
        </p:nvGrpSpPr>
        <p:grpSpPr>
          <a:xfrm>
            <a:off x="1312246" y="1551613"/>
            <a:ext cx="9554439" cy="2586841"/>
            <a:chOff x="2476667" y="2264559"/>
            <a:chExt cx="7013016" cy="189875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8CD00-F989-754E-B702-B66DA16C432C}"/>
                </a:ext>
              </a:extLst>
            </p:cNvPr>
            <p:cNvSpPr/>
            <p:nvPr/>
          </p:nvSpPr>
          <p:spPr>
            <a:xfrm>
              <a:off x="5669157" y="2791715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D84C4-19DB-6A44-8B96-3D56887CB758}"/>
                </a:ext>
              </a:extLst>
            </p:cNvPr>
            <p:cNvSpPr txBox="1"/>
            <p:nvPr/>
          </p:nvSpPr>
          <p:spPr>
            <a:xfrm>
              <a:off x="5821557" y="226455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E169A1-B03D-304A-A0DC-6787F60E16E6}"/>
                </a:ext>
              </a:extLst>
            </p:cNvPr>
            <p:cNvSpPr/>
            <p:nvPr/>
          </p:nvSpPr>
          <p:spPr>
            <a:xfrm>
              <a:off x="3174203" y="2944116"/>
              <a:ext cx="132754" cy="7620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Double Bracket 44">
              <a:extLst>
                <a:ext uri="{FF2B5EF4-FFF2-40B4-BE49-F238E27FC236}">
                  <a16:creationId xmlns:a16="http://schemas.microsoft.com/office/drawing/2014/main" id="{BA891BEB-C656-C243-9939-442870FD5EC4}"/>
                </a:ext>
              </a:extLst>
            </p:cNvPr>
            <p:cNvSpPr/>
            <p:nvPr/>
          </p:nvSpPr>
          <p:spPr>
            <a:xfrm>
              <a:off x="4068957" y="2563116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AFE969-F4F1-8144-9534-1058940A29A1}"/>
                </a:ext>
              </a:extLst>
            </p:cNvPr>
            <p:cNvSpPr txBox="1"/>
            <p:nvPr/>
          </p:nvSpPr>
          <p:spPr>
            <a:xfrm>
              <a:off x="6659757" y="2410716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43330885-1166-424B-B0D9-3FFE5F6C4107}"/>
                </a:ext>
              </a:extLst>
            </p:cNvPr>
            <p:cNvSpPr/>
            <p:nvPr/>
          </p:nvSpPr>
          <p:spPr>
            <a:xfrm>
              <a:off x="7108893" y="2563116"/>
              <a:ext cx="238079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753F3-AF53-7C4B-9BEF-FA341402B356}"/>
                </a:ext>
              </a:extLst>
            </p:cNvPr>
            <p:cNvSpPr txBox="1"/>
            <p:nvPr/>
          </p:nvSpPr>
          <p:spPr>
            <a:xfrm>
              <a:off x="3459357" y="2867916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D4B3CC-4172-F84F-ACE8-EA053DA58382}"/>
                </a:ext>
              </a:extLst>
            </p:cNvPr>
            <p:cNvSpPr txBox="1"/>
            <p:nvPr/>
          </p:nvSpPr>
          <p:spPr>
            <a:xfrm>
              <a:off x="3243429" y="296024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1D3906-375A-E041-B755-DE4D664241CA}"/>
                </a:ext>
              </a:extLst>
            </p:cNvPr>
            <p:cNvSpPr/>
            <p:nvPr/>
          </p:nvSpPr>
          <p:spPr>
            <a:xfrm rot="16200000">
              <a:off x="4449958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93367-E98A-9E45-9C11-8C13741E6D68}"/>
                </a:ext>
              </a:extLst>
            </p:cNvPr>
            <p:cNvSpPr txBox="1"/>
            <p:nvPr/>
          </p:nvSpPr>
          <p:spPr>
            <a:xfrm>
              <a:off x="4602357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90876-2D3B-1245-BB89-393C527EF25D}"/>
                </a:ext>
              </a:extLst>
            </p:cNvPr>
            <p:cNvSpPr/>
            <p:nvPr/>
          </p:nvSpPr>
          <p:spPr>
            <a:xfrm rot="16200000">
              <a:off x="7670003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772A-4891-CC40-845F-A65B71A83481}"/>
                </a:ext>
              </a:extLst>
            </p:cNvPr>
            <p:cNvSpPr txBox="1"/>
            <p:nvPr/>
          </p:nvSpPr>
          <p:spPr>
            <a:xfrm>
              <a:off x="7886638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FE97D9-BDF5-344B-B3A8-F1F9A194BF6E}"/>
                </a:ext>
              </a:extLst>
            </p:cNvPr>
            <p:cNvSpPr/>
            <p:nvPr/>
          </p:nvSpPr>
          <p:spPr>
            <a:xfrm>
              <a:off x="8813003" y="2791715"/>
              <a:ext cx="132754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E08799-6FE7-CD4B-821A-CE5E825D0117}"/>
                </a:ext>
              </a:extLst>
            </p:cNvPr>
            <p:cNvSpPr txBox="1"/>
            <p:nvPr/>
          </p:nvSpPr>
          <p:spPr>
            <a:xfrm>
              <a:off x="8681299" y="2330051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AF74F-7285-8F4E-8F09-F008BC8FF4F1}"/>
                </a:ext>
              </a:extLst>
            </p:cNvPr>
            <p:cNvSpPr txBox="1"/>
            <p:nvPr/>
          </p:nvSpPr>
          <p:spPr>
            <a:xfrm>
              <a:off x="7092251" y="2878095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1C63A08-3620-F74C-B38F-2E878304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30" y="3047877"/>
              <a:ext cx="342900" cy="3175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D2032E6-8C0E-1E47-958D-E1211044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667" y="2762767"/>
              <a:ext cx="384175" cy="7909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E64C6F-76B5-6046-81D7-2602F1B6C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92" y="2462883"/>
            <a:ext cx="779650" cy="55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89A9-9B5F-7F49-84CC-6B6EF2AA4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4" y="2769990"/>
            <a:ext cx="399889" cy="4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BDF5CD-3BB5-134F-A08A-75DF6FC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41" y="2486164"/>
            <a:ext cx="779650" cy="55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27620" y="4349025"/>
            <a:ext cx="998542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For inverse to exist 𝚽 needs to be full column rank.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502DB1-36AA-B544-9C5D-E8EA4326C871}"/>
              </a:ext>
            </a:extLst>
          </p:cNvPr>
          <p:cNvSpPr txBox="1"/>
          <p:nvPr/>
        </p:nvSpPr>
        <p:spPr>
          <a:xfrm>
            <a:off x="1536512" y="4849436"/>
            <a:ext cx="437491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cannot have co-linear features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D78A5-D43D-0641-9A59-1B1C3513FAA2}"/>
              </a:ext>
            </a:extLst>
          </p:cNvPr>
          <p:cNvSpPr txBox="1"/>
          <p:nvPr/>
        </p:nvSpPr>
        <p:spPr>
          <a:xfrm>
            <a:off x="912903" y="5233936"/>
            <a:ext cx="76450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This can be addressed by adding regularization …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39B9F7-C5F6-7341-BECA-1AC8C2EE3A90}"/>
              </a:ext>
            </a:extLst>
          </p:cNvPr>
          <p:cNvSpPr txBox="1"/>
          <p:nvPr/>
        </p:nvSpPr>
        <p:spPr>
          <a:xfrm>
            <a:off x="1510538" y="5783139"/>
            <a:ext cx="935614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itchFamily="2" charset="2"/>
              </a:rPr>
              <a:t>In practice we will use regression software </a:t>
            </a:r>
            <a:br>
              <a:rPr lang="en-US" sz="2400" b="1" dirty="0">
                <a:sym typeface="Wingdings" pitchFamily="2" charset="2"/>
              </a:rPr>
            </a:br>
            <a:r>
              <a:rPr lang="en-US" sz="2400" b="1" dirty="0">
                <a:sym typeface="Wingdings" pitchFamily="2" charset="2"/>
              </a:rPr>
              <a:t>(e.g., </a:t>
            </a:r>
            <a:r>
              <a:rPr lang="en-US" sz="2400" b="1" dirty="0" err="1">
                <a:sym typeface="Wingdings" pitchFamily="2" charset="2"/>
              </a:rPr>
              <a:t>scikit</a:t>
            </a:r>
            <a:r>
              <a:rPr lang="en-US" sz="2400" b="1" dirty="0">
                <a:sym typeface="Wingdings" pitchFamily="2" charset="2"/>
              </a:rPr>
              <a:t>-learn) to estimate </a:t>
            </a:r>
            <a:r>
              <a:rPr lang="en-US" sz="2400" b="1" dirty="0" err="1">
                <a:sym typeface="Wingdings" pitchFamily="2" charset="2"/>
              </a:rPr>
              <a:t>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372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44FB-ABAA-4241-A444-BEEE515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Regression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730-6B52-D746-95E7-91F9CF840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optimized software packages</a:t>
            </a:r>
          </a:p>
          <a:p>
            <a:pPr lvl="1"/>
            <a:r>
              <a:rPr lang="en-US" dirty="0"/>
              <a:t>Address numerical issues with matrix inversion</a:t>
            </a:r>
          </a:p>
          <a:p>
            <a:r>
              <a:rPr lang="en-US" dirty="0"/>
              <a:t>Incorporate some form of regularization </a:t>
            </a:r>
          </a:p>
          <a:p>
            <a:pPr lvl="1"/>
            <a:r>
              <a:rPr lang="en-US" dirty="0"/>
              <a:t>Address issues of collinearity </a:t>
            </a:r>
          </a:p>
          <a:p>
            <a:pPr lvl="1"/>
            <a:r>
              <a:rPr lang="en-US" dirty="0"/>
              <a:t>Produce more robust models</a:t>
            </a:r>
          </a:p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>
                <a:hlinkClick r:id="rId2"/>
              </a:rPr>
              <a:t>http://scikit-learn.org/stable/modules/linear_model.html</a:t>
            </a:r>
            <a:endParaRPr lang="en-US" dirty="0"/>
          </a:p>
          <a:p>
            <a:pPr lvl="1"/>
            <a:r>
              <a:rPr lang="en-US" dirty="0"/>
              <a:t>See Homework 6 for details!</a:t>
            </a:r>
          </a:p>
        </p:txBody>
      </p:sp>
    </p:spTree>
    <p:extLst>
      <p:ext uri="{BB962C8B-B14F-4D97-AF65-F5344CB8AC3E}">
        <p14:creationId xmlns:p14="http://schemas.microsoft.com/office/powerpoint/2010/main" val="24950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E5A1-A5D7-5346-BD16-5421A61E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F8DF-4DBE-F74A-8635-4AA68F3B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495" cy="435133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Scikit</a:t>
            </a:r>
            <a:r>
              <a:rPr lang="en-US" dirty="0"/>
              <a:t> Learn has a wide range of models</a:t>
            </a:r>
          </a:p>
          <a:p>
            <a:r>
              <a:rPr lang="en-US" dirty="0"/>
              <a:t>Many of the models follow a common pattern: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['Y'])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Yhat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E6BD8-CE67-BB40-8CC7-D7BAC932783F}"/>
              </a:ext>
            </a:extLst>
          </p:cNvPr>
          <p:cNvSpPr txBox="1"/>
          <p:nvPr/>
        </p:nvSpPr>
        <p:spPr>
          <a:xfrm>
            <a:off x="467513" y="3210713"/>
            <a:ext cx="39885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Ordinary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33224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22032-4465-304B-B146-13F25760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3" y="864972"/>
            <a:ext cx="6095658" cy="3918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F2227-B91F-2248-AC62-6E95F81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Fit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The Residuals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76C6-611C-6C4E-BF07-DA37095D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2" y="-240218"/>
            <a:ext cx="5916295" cy="380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DC2E9-5603-0F49-B4A0-9519320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91" y="3168351"/>
            <a:ext cx="5916295" cy="380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3FC8A-59D8-A748-907A-0D8AB4F67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96"/>
          <a:stretch/>
        </p:blipFill>
        <p:spPr>
          <a:xfrm>
            <a:off x="807308" y="4337222"/>
            <a:ext cx="3801762" cy="2286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226B0-4D8C-EB44-8A17-3CC715C45836}"/>
              </a:ext>
            </a:extLst>
          </p:cNvPr>
          <p:cNvSpPr txBox="1"/>
          <p:nvPr/>
        </p:nvSpPr>
        <p:spPr>
          <a:xfrm>
            <a:off x="3867666" y="3168351"/>
            <a:ext cx="12041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739C4-1D85-7F4C-B572-41E68F503405}"/>
              </a:ext>
            </a:extLst>
          </p:cNvPr>
          <p:cNvSpPr txBox="1"/>
          <p:nvPr/>
        </p:nvSpPr>
        <p:spPr>
          <a:xfrm>
            <a:off x="4286304" y="4598943"/>
            <a:ext cx="188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Look at 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54411-4115-0247-8F68-4ECD6C8D6F5D}"/>
              </a:ext>
            </a:extLst>
          </p:cNvPr>
          <p:cNvSpPr txBox="1"/>
          <p:nvPr/>
        </p:nvSpPr>
        <p:spPr>
          <a:xfrm>
            <a:off x="9584368" y="495640"/>
            <a:ext cx="22657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Dependence on each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A9B04-0780-B543-ADF2-320CBF123571}"/>
              </a:ext>
            </a:extLst>
          </p:cNvPr>
          <p:cNvSpPr txBox="1"/>
          <p:nvPr/>
        </p:nvSpPr>
        <p:spPr>
          <a:xfrm>
            <a:off x="8098300" y="3353017"/>
            <a:ext cx="2904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Predicted Y vs True Y</a:t>
            </a:r>
          </a:p>
        </p:txBody>
      </p:sp>
    </p:spTree>
    <p:extLst>
      <p:ext uri="{BB962C8B-B14F-4D97-AF65-F5344CB8AC3E}">
        <p14:creationId xmlns:p14="http://schemas.microsoft.com/office/powerpoint/2010/main" val="388341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883153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0876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0C28F-1837-5A4D-8790-54036FA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76" y="3078810"/>
            <a:ext cx="8039724" cy="37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34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27621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shapes of the norm balls.</a:t>
            </a:r>
          </a:p>
          <a:p>
            <a:r>
              <a:rPr lang="en-US" dirty="0"/>
              <a:t>Maybe show reg. effects on actual models.</a:t>
            </a:r>
          </a:p>
        </p:txBody>
      </p:sp>
    </p:spTree>
    <p:extLst>
      <p:ext uri="{BB962C8B-B14F-4D97-AF65-F5344CB8AC3E}">
        <p14:creationId xmlns:p14="http://schemas.microsoft.com/office/powerpoint/2010/main" val="389173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(dual) view on regularization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easier for geometrical intuition</a:t>
            </a:r>
          </a:p>
        </p:txBody>
      </p:sp>
    </p:spTree>
    <p:extLst>
      <p:ext uri="{BB962C8B-B14F-4D97-AF65-F5344CB8AC3E}">
        <p14:creationId xmlns:p14="http://schemas.microsoft.com/office/powerpoint/2010/main" val="1369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3FE6-1408-1A4A-8176-E98131A864E6}"/>
              </a:ext>
            </a:extLst>
          </p:cNvPr>
          <p:cNvSpPr txBox="1"/>
          <p:nvPr/>
        </p:nvSpPr>
        <p:spPr>
          <a:xfrm>
            <a:off x="4759619" y="4535784"/>
            <a:ext cx="510588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is not too “complicated”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1E3A2B-1FA1-CF45-9252-4170CB8F7655}"/>
              </a:ext>
            </a:extLst>
          </p:cNvPr>
          <p:cNvSpPr/>
          <p:nvPr/>
        </p:nvSpPr>
        <p:spPr>
          <a:xfrm>
            <a:off x="5963920" y="5554459"/>
            <a:ext cx="3434080" cy="1064313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make this more formal?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CFB88-40DC-3C4F-B89D-DDEF7E1E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7" y="4518619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DA56-455D-FB4F-A0CF-12E2438E2A54}"/>
              </a:ext>
            </a:extLst>
          </p:cNvPr>
          <p:cNvSpPr txBox="1"/>
          <p:nvPr/>
        </p:nvSpPr>
        <p:spPr>
          <a:xfrm>
            <a:off x="3036042" y="427734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70" y="4508688"/>
            <a:ext cx="914952" cy="53067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4EE5E36-5C4B-F244-A432-E09CD27B9457}"/>
              </a:ext>
            </a:extLst>
          </p:cNvPr>
          <p:cNvSpPr/>
          <p:nvPr/>
        </p:nvSpPr>
        <p:spPr>
          <a:xfrm>
            <a:off x="4520165" y="5533365"/>
            <a:ext cx="2865920" cy="886590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define this?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4AB9D1F-A883-8448-AE50-1F5531B90AE6}"/>
              </a:ext>
            </a:extLst>
          </p:cNvPr>
          <p:cNvSpPr/>
          <p:nvPr/>
        </p:nvSpPr>
        <p:spPr>
          <a:xfrm>
            <a:off x="8008648" y="3197070"/>
            <a:ext cx="2865920" cy="886590"/>
          </a:xfrm>
          <a:prstGeom prst="wedgeRoundRectCallout">
            <a:avLst>
              <a:gd name="adj1" fmla="val -52717"/>
              <a:gd name="adj2" fmla="val 9432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ACF17-697B-AE47-BB33-D0058E73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47" y="4427406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2F3A-CEAF-2E47-B41D-166B924A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Idealized Notion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4264-C555-3544-B82F-896D61BC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4236720"/>
          </a:xfrm>
        </p:spPr>
        <p:txBody>
          <a:bodyPr>
            <a:normAutofit/>
          </a:bodyPr>
          <a:lstStyle/>
          <a:p>
            <a:r>
              <a:rPr lang="en-US" dirty="0"/>
              <a:t>Focus on complexity of </a:t>
            </a:r>
            <a:r>
              <a:rPr lang="en-US" b="1" dirty="0"/>
              <a:t>linear models:</a:t>
            </a:r>
          </a:p>
          <a:p>
            <a:pPr lvl="1"/>
            <a:r>
              <a:rPr lang="en-US" dirty="0"/>
              <a:t>Number and kinds of features</a:t>
            </a:r>
          </a:p>
          <a:p>
            <a:r>
              <a:rPr lang="en-US" dirty="0"/>
              <a:t>Ideal definition: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18E83-15A6-D24F-B05B-B68AE5D3B8A6}"/>
              </a:ext>
            </a:extLst>
          </p:cNvPr>
          <p:cNvSpPr txBox="1"/>
          <p:nvPr/>
        </p:nvSpPr>
        <p:spPr>
          <a:xfrm>
            <a:off x="3859002" y="151382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796F9-3DFE-694E-AAB1-7757592C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30" y="1745168"/>
            <a:ext cx="914952" cy="53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1C566-620A-8E4B-8EF0-7A66246A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7" y="1663886"/>
            <a:ext cx="534013" cy="595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896AB-D19F-BF49-8EFF-D292A73AB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330700"/>
            <a:ext cx="5715000" cy="124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0555E-41D5-3149-A4AE-DD30EB64E375}"/>
              </a:ext>
            </a:extLst>
          </p:cNvPr>
          <p:cNvSpPr txBox="1"/>
          <p:nvPr/>
        </p:nvSpPr>
        <p:spPr>
          <a:xfrm>
            <a:off x="9320102" y="4439920"/>
            <a:ext cx="203369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Number of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non-zero parameters</a:t>
            </a:r>
          </a:p>
        </p:txBody>
      </p:sp>
    </p:spTree>
    <p:extLst>
      <p:ext uri="{BB962C8B-B14F-4D97-AF65-F5344CB8AC3E}">
        <p14:creationId xmlns:p14="http://schemas.microsoft.com/office/powerpoint/2010/main" val="291553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41408A-32AB-BB47-A81B-44C2D5BA8EDD}"/>
              </a:ext>
            </a:extLst>
          </p:cNvPr>
          <p:cNvSpPr/>
          <p:nvPr/>
        </p:nvSpPr>
        <p:spPr>
          <a:xfrm>
            <a:off x="1026160" y="1861025"/>
            <a:ext cx="10444480" cy="3777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0" y="188242"/>
            <a:ext cx="10801350" cy="1325563"/>
          </a:xfrm>
        </p:spPr>
        <p:txBody>
          <a:bodyPr/>
          <a:lstStyle/>
          <a:p>
            <a:r>
              <a:rPr lang="en-US" dirty="0"/>
              <a:t>Ideal “Regularization”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32" y="213413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815187" y="3681293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50" y="4592149"/>
            <a:ext cx="914952" cy="53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B0D9D-60B2-D441-A054-7889187D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2" y="4232836"/>
            <a:ext cx="5715000" cy="124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E274F-6DB8-7441-ACFF-C4460DF3DE0B}"/>
              </a:ext>
            </a:extLst>
          </p:cNvPr>
          <p:cNvSpPr txBox="1"/>
          <p:nvPr/>
        </p:nvSpPr>
        <p:spPr>
          <a:xfrm>
            <a:off x="928352" y="1395377"/>
            <a:ext cx="1014893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Find the best value of </a:t>
            </a:r>
            <a:r>
              <a:rPr lang="en-US" sz="2800" dirty="0" err="1"/>
              <a:t>θ</a:t>
            </a:r>
            <a:r>
              <a:rPr lang="en-US" sz="2800" dirty="0"/>
              <a:t> which uses fewer than β features.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3A7C8-4672-024D-A953-F7BAFA822205}"/>
              </a:ext>
            </a:extLst>
          </p:cNvPr>
          <p:cNvSpPr txBox="1"/>
          <p:nvPr/>
        </p:nvSpPr>
        <p:spPr>
          <a:xfrm>
            <a:off x="874752" y="5858421"/>
            <a:ext cx="553869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Combinatorial search 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4AB50-CBCA-B847-B9BE-D12B869399A2}"/>
              </a:ext>
            </a:extLst>
          </p:cNvPr>
          <p:cNvSpPr txBox="1"/>
          <p:nvPr/>
        </p:nvSpPr>
        <p:spPr>
          <a:xfrm>
            <a:off x="6372808" y="5868581"/>
            <a:ext cx="543129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NP-hard to solve in general.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9270-6DFD-D840-BA49-99AA5F57A081}"/>
              </a:ext>
            </a:extLst>
          </p:cNvPr>
          <p:cNvSpPr txBox="1"/>
          <p:nvPr/>
        </p:nvSpPr>
        <p:spPr>
          <a:xfrm>
            <a:off x="5942965" y="3604264"/>
            <a:ext cx="386997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Need an approximation!</a:t>
            </a:r>
          </a:p>
        </p:txBody>
      </p:sp>
    </p:spTree>
    <p:extLst>
      <p:ext uri="{BB962C8B-B14F-4D97-AF65-F5344CB8AC3E}">
        <p14:creationId xmlns:p14="http://schemas.microsoft.com/office/powerpoint/2010/main" val="26345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D18147A-94DF-0546-A613-1C9B45A480DD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8CC502-B7DA-B64E-8FFE-547B08D51884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E0EF5FA-2733-DA43-AC72-E74F666867AB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7672771-2516-0A4E-ACC2-D3DF02FA6ED6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3CF9C1-79F1-A74C-8823-B7A0B193B747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813F915-22FA-6C40-860C-D94A52B889F0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548568F-C54E-D740-81AF-66F2F8F8BC9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E0409BE-4C68-3141-B855-798D00F677D4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92CC53C-3613-DE43-9419-EC92E491D7D2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EEC9A53-4048-884F-8760-F9CF9ABC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163478" y="1883454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B8A0464-3C65-814E-BE10-2CF7A85CB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618E018-F021-5C45-A2B1-5883551304B9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F4F5B2-F825-2A44-A703-AAFC31894A2D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AFDA7-1DFD-5A4E-9725-7696B523DE5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96A9BB2-3066-6945-AB59-5F73C21D8613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396EA4-576B-6D4E-9C4B-91BE801F278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6966426-268D-6D46-99D7-1B9B774F1CC3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5CA60B1-2187-294E-BF09-51E2DB40A9C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D54CA12-3FF1-0C45-8BDF-C8F005377311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AECBC42-B70E-C74F-BDC1-9567BA2B80D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292AAA2-28E5-D042-B5C6-5D4E7890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6662609" y="3748414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Non-convex </a:t>
            </a:r>
            <a:r>
              <a:rPr lang="en-US" sz="2400" dirty="0">
                <a:sym typeface="Wingdings" pitchFamily="2" charset="2"/>
              </a:rPr>
              <a:t> Hard to solve constrained optimization problem</a:t>
            </a:r>
            <a:endParaRPr lang="en-US" sz="2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E1EB04A-713F-E24B-ADC6-9B01C0C7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100" y="5622657"/>
            <a:ext cx="914952" cy="5306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5ED7A0-F99F-254D-B75F-285620DD0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1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 Engineering and Linear Regression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959C4-6C15-BC47-AA73-299CC50B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06" y="2415657"/>
            <a:ext cx="120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5023430" y="5456742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Can we construct a convex approximation?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08AC4D-BAF6-6B4D-8D52-E9958ED74636}"/>
              </a:ext>
            </a:extLst>
          </p:cNvPr>
          <p:cNvSpPr txBox="1"/>
          <p:nvPr/>
        </p:nvSpPr>
        <p:spPr>
          <a:xfrm>
            <a:off x="948971" y="553898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556B-C73E-E24E-9387-C4703454AEDF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6B800-3739-5D4E-8400-D710D2DC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138899" y="2573910"/>
            <a:ext cx="3957582" cy="3957582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50" y="2515291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871729" y="2515291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3174F-DFAC-1D41-B706-E9C6C072C877}"/>
              </a:ext>
            </a:extLst>
          </p:cNvPr>
          <p:cNvSpPr txBox="1"/>
          <p:nvPr/>
        </p:nvSpPr>
        <p:spPr>
          <a:xfrm>
            <a:off x="340397" y="595706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C1F95-66BD-7643-8FC7-A6EB0CBEC463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336BD9-10B2-1C4C-B97A-523ACDC57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269" y="5339331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1011551" y="5174509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F20F5E-3D89-8D4E-80C5-08333ECFA30E}"/>
              </a:ext>
            </a:extLst>
          </p:cNvPr>
          <p:cNvSpPr/>
          <p:nvPr/>
        </p:nvSpPr>
        <p:spPr>
          <a:xfrm rot="2700000">
            <a:off x="3282973" y="3717984"/>
            <a:ext cx="1678401" cy="1678401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423" y="32414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54632" y="3283188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0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A7D82-CB15-6B43-8134-4C90B515E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41015">
            <a:off x="4151647" y="4711501"/>
            <a:ext cx="687981" cy="26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2D07C-3CF9-A242-B9A1-86EF9F674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4577614" y="5221470"/>
            <a:ext cx="706575" cy="2603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32A8-67F7-6C45-AC17-5126B1C5C959}"/>
              </a:ext>
            </a:extLst>
          </p:cNvPr>
          <p:cNvSpPr txBox="1"/>
          <p:nvPr/>
        </p:nvSpPr>
        <p:spPr>
          <a:xfrm>
            <a:off x="5552004" y="5497674"/>
            <a:ext cx="420660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Approximations?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4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1743921" y="2174739"/>
            <a:ext cx="4758601" cy="4758601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69" y="24696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5396797" y="253780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3205898" y="3636716"/>
            <a:ext cx="1834646" cy="1834646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140772" y="3580160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6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55" y="43076"/>
            <a:ext cx="10801350" cy="1325563"/>
          </a:xfrm>
        </p:spPr>
        <p:txBody>
          <a:bodyPr/>
          <a:lstStyle/>
          <a:p>
            <a:r>
              <a:rPr lang="en-US" b="1" dirty="0"/>
              <a:t>Recap:</a:t>
            </a:r>
            <a:r>
              <a:rPr lang="en-US" dirty="0"/>
              <a:t> </a:t>
            </a:r>
            <a:r>
              <a:rPr lang="en-US" i="1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1368639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Linear models with feature functions: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0" y="3506078"/>
            <a:ext cx="2324100" cy="431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70099" y="4258872"/>
            <a:ext cx="5905811" cy="2243170"/>
            <a:chOff x="1189470" y="2575617"/>
            <a:chExt cx="5905811" cy="2243170"/>
          </a:xfrm>
        </p:grpSpPr>
        <p:grpSp>
          <p:nvGrpSpPr>
            <p:cNvPr id="18" name="Group 17"/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655" y="1838884"/>
            <a:ext cx="3822700" cy="13462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1FA82EE-608A-0645-8F2D-E7E2382D9E68}"/>
              </a:ext>
            </a:extLst>
          </p:cNvPr>
          <p:cNvSpPr/>
          <p:nvPr/>
        </p:nvSpPr>
        <p:spPr>
          <a:xfrm>
            <a:off x="8011965" y="897682"/>
            <a:ext cx="4008459" cy="1322167"/>
          </a:xfrm>
          <a:prstGeom prst="wedgeRoundRectCallout">
            <a:avLst>
              <a:gd name="adj1" fmla="val -73190"/>
              <a:gd name="adj2" fmla="val 146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Notation: </a:t>
            </a:r>
            <a:r>
              <a:rPr lang="en-US" dirty="0"/>
              <a:t>Computer scientist / ML researchers tend to you </a:t>
            </a:r>
            <a:r>
              <a:rPr lang="en-US" i="1" dirty="0"/>
              <a:t>d</a:t>
            </a:r>
            <a:r>
              <a:rPr lang="en-US" dirty="0"/>
              <a:t> (dimensions) and statisticians will use </a:t>
            </a:r>
            <a:r>
              <a:rPr lang="en-US" i="1" dirty="0"/>
              <a:t>p </a:t>
            </a:r>
            <a:r>
              <a:rPr lang="en-US" dirty="0"/>
              <a:t>(parameters).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C96D2-B067-F145-B896-3E947E408EEE}"/>
              </a:ext>
            </a:extLst>
          </p:cNvPr>
          <p:cNvGrpSpPr/>
          <p:nvPr/>
        </p:nvGrpSpPr>
        <p:grpSpPr>
          <a:xfrm>
            <a:off x="9102484" y="2066240"/>
            <a:ext cx="2255931" cy="1798658"/>
            <a:chOff x="9102484" y="2066240"/>
            <a:chExt cx="2255931" cy="1798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195029-F89E-BF47-B50B-67CF5A5E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2553" y1="67839" x2="58156" y2="66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2484" y="2066240"/>
              <a:ext cx="2255931" cy="15919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E17BD5-5854-0D42-8952-457C8F6E154D}"/>
                </a:ext>
              </a:extLst>
            </p:cNvPr>
            <p:cNvSpPr txBox="1"/>
            <p:nvPr/>
          </p:nvSpPr>
          <p:spPr>
            <a:xfrm>
              <a:off x="9997853" y="3280123"/>
              <a:ext cx="46519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5702DE-0EA1-B343-9501-D0AB0A116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5454" y="3491653"/>
            <a:ext cx="164534" cy="2376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F45CE7-9B6B-6346-96DB-D4774E2A4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506" y="1828580"/>
            <a:ext cx="164534" cy="237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47415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DA46562-992A-894F-AD84-D23596FCCC28}"/>
              </a:ext>
            </a:extLst>
          </p:cNvPr>
          <p:cNvGrpSpPr/>
          <p:nvPr/>
        </p:nvGrpSpPr>
        <p:grpSpPr>
          <a:xfrm>
            <a:off x="258936" y="1384551"/>
            <a:ext cx="5026291" cy="3478800"/>
            <a:chOff x="258936" y="1199196"/>
            <a:chExt cx="5026291" cy="34788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CF5E86-0527-224E-AAD7-27A3AEA0A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936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082EEC-79FA-E74A-BAE4-935BB7B70F36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5C37902-5C13-5E4E-B364-B895AAF804F0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96CBDD7-665F-644B-819B-C5E38C1B687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9DA74D9-6799-5346-BC75-4F6A1308542D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BA09CF6-DB7A-1F48-A2BC-E66478ACCE41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450ED69-3DCB-BA48-AA04-9EFFA48E4EAF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7ED6A7F-6BE7-664F-998A-420A99034037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1D85466-AF15-EE48-80FD-493DB40F09FA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46A518-4000-8F46-9672-0A1F6267007F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DB65CDE-C9CA-2C45-8C0E-8BEE12099584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604F3E19-62C0-8D41-A8AA-D37E0CC4F2F4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19F47215-CEFB-BE4C-A25D-435EBE9F57D2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AA094CC-7050-284B-954F-91ED8324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3BB01B-0F01-B249-BD03-68EC093F9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B0AF-5451-1F41-8605-96AD319A568A}"/>
                  </a:ext>
                </a:extLst>
              </p:cNvPr>
              <p:cNvGrpSpPr/>
              <p:nvPr/>
            </p:nvGrpSpPr>
            <p:grpSpPr>
              <a:xfrm>
                <a:off x="1474127" y="2090004"/>
                <a:ext cx="5270484" cy="4824701"/>
                <a:chOff x="3072383" y="2801981"/>
                <a:chExt cx="2704592" cy="247583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BCA2790-BAA1-B94E-A952-6B612D65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383" y="4057741"/>
                  <a:ext cx="2704592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720387-0BDD-F949-A547-46A4F0297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4892" y="2801981"/>
                  <a:ext cx="0" cy="2475834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9B9678-479F-E847-8B2B-C3AEDFC5EA5A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8D15C-2B77-FE4B-9619-4882CA1B067C}"/>
                </a:ext>
              </a:extLst>
            </p:cNvPr>
            <p:cNvSpPr/>
            <p:nvPr/>
          </p:nvSpPr>
          <p:spPr>
            <a:xfrm>
              <a:off x="3220865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6356-FAB8-1A43-9219-D5034ED167D5}"/>
              </a:ext>
            </a:extLst>
          </p:cNvPr>
          <p:cNvGrpSpPr/>
          <p:nvPr/>
        </p:nvGrpSpPr>
        <p:grpSpPr>
          <a:xfrm>
            <a:off x="3220865" y="1384551"/>
            <a:ext cx="4946700" cy="3478800"/>
            <a:chOff x="3220865" y="1199196"/>
            <a:chExt cx="4946700" cy="3478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69A341-B08A-6A49-BC62-1321AE5F4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0865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C4A93-23B0-654F-A542-B0D3CEB51C3F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09058CC-784B-5445-A5C4-653ABD38B562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0B5BD43-CFEE-654E-8C62-F57A58B345F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31EB6F-817E-8943-8C1B-7BCD5CFD18F2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58CC359-92E9-B540-BFFB-B3F40EFEFC8D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4237FE5-35D0-7C4D-93D3-F387EFE6264B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59336E-2202-9F4F-B3F0-8B313187DBE2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ED36B1-47CC-2547-A406-7D905FE67E10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D61369-2D82-B144-AD91-CB54F8BE20EB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F6AC507-E227-8A42-9A8E-34653BF629CC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6AEBDF0-B0D3-A646-9561-BED04A3E0EFF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30A3233-00F1-C349-B1A9-172C87ED6116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738A27C-9097-1149-B4A7-7F19689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373856B-9B6C-3B43-BB1E-7B3E7428E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D31D5A-000F-5E46-A0DC-7C1C4B3E0B74}"/>
                  </a:ext>
                </a:extLst>
              </p:cNvPr>
              <p:cNvSpPr/>
              <p:nvPr/>
            </p:nvSpPr>
            <p:spPr>
              <a:xfrm rot="2700000">
                <a:off x="2889017" y="3324028"/>
                <a:ext cx="2457347" cy="2457347"/>
              </a:xfrm>
              <a:prstGeom prst="rect">
                <a:avLst/>
              </a:prstGeom>
              <a:solidFill>
                <a:schemeClr val="accent6">
                  <a:alpha val="83000"/>
                </a:schemeClr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7675A2-B0E2-E442-AEA1-D9FF2D7EFD56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E8BC36C-76CE-2942-8936-45B27DA483F7}"/>
                </a:ext>
              </a:extLst>
            </p:cNvPr>
            <p:cNvSpPr/>
            <p:nvPr/>
          </p:nvSpPr>
          <p:spPr>
            <a:xfrm>
              <a:off x="6067343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51B29-4F13-2446-B72F-962773A21DCF}"/>
              </a:ext>
            </a:extLst>
          </p:cNvPr>
          <p:cNvGrpSpPr/>
          <p:nvPr/>
        </p:nvGrpSpPr>
        <p:grpSpPr>
          <a:xfrm rot="4500000">
            <a:off x="8128387" y="217052"/>
            <a:ext cx="1372329" cy="4629886"/>
            <a:chOff x="2137323" y="2926080"/>
            <a:chExt cx="1965611" cy="19656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06C12C-EADB-D04C-AEA3-A6D8B0684ADD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92A15F-3798-AF4C-888A-82C3067AE86C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5E103-C19E-7F47-9A6A-BCE30559739B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63635D-16F2-B949-8E32-6A7AA4F25D67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9DA1F5-F1B1-3246-95DF-DE24DC3ABC9D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A4E03-6EF1-F94E-95E0-81A4EB514EA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62AA1C-889D-D345-9AD1-818CD99AD773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6182794" y="2302789"/>
            <a:ext cx="2724761" cy="2560562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6856867" y="2894702"/>
            <a:ext cx="1387039" cy="1387039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752880" y="2902070"/>
            <a:ext cx="53626" cy="5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D9301E-6F91-374F-A763-284664F8ACFB}"/>
              </a:ext>
            </a:extLst>
          </p:cNvPr>
          <p:cNvSpPr/>
          <p:nvPr/>
        </p:nvSpPr>
        <p:spPr>
          <a:xfrm>
            <a:off x="9032670" y="1354837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6381771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E47FA-06F3-6A42-90AF-61734D7C9DC2}"/>
              </a:ext>
            </a:extLst>
          </p:cNvPr>
          <p:cNvGrpSpPr>
            <a:grpSpLocks noChangeAspect="1"/>
          </p:cNvGrpSpPr>
          <p:nvPr/>
        </p:nvGrpSpPr>
        <p:grpSpPr>
          <a:xfrm>
            <a:off x="9144722" y="1845831"/>
            <a:ext cx="4946700" cy="3017520"/>
            <a:chOff x="751840" y="246463"/>
            <a:chExt cx="12229095" cy="74598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EFFC52-5253-FA42-ABD7-DC8AAD732601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337E5FC-7332-BC42-AA74-9CE26A79AF08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8F2F316-2E48-604D-B222-B559609A4A4D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D964CFC-1B85-8A4C-B0D5-724DF1D69AA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9ACF237-0CAF-E240-BEB6-BFC1FBF22AD2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DCD0F88-04F7-8D45-AD9E-B94E0FC32593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2EA7BB-7166-4247-90EC-68A46F3E34F6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43DFEEA-AE8A-F94B-B7D9-E7841CAB335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1F55026-79CC-3647-83BB-F2489993276A}"/>
                </a:ext>
              </a:extLst>
            </p:cNvPr>
            <p:cNvGrpSpPr/>
            <p:nvPr/>
          </p:nvGrpSpPr>
          <p:grpSpPr>
            <a:xfrm>
              <a:off x="751840" y="1376143"/>
              <a:ext cx="6736079" cy="6330150"/>
              <a:chOff x="1056641" y="2580667"/>
              <a:chExt cx="4939834" cy="464215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5E67C67-0A3F-C145-A67A-4A92BE371E22}"/>
                  </a:ext>
                </a:extLst>
              </p:cNvPr>
              <p:cNvGrpSpPr/>
              <p:nvPr/>
            </p:nvGrpSpPr>
            <p:grpSpPr>
              <a:xfrm>
                <a:off x="1056641" y="2580667"/>
                <a:ext cx="4939834" cy="4642150"/>
                <a:chOff x="476893" y="2886960"/>
                <a:chExt cx="3186510" cy="299448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D7C2740-8B3A-5C41-A572-831ECC9F05B1}"/>
                    </a:ext>
                  </a:extLst>
                </p:cNvPr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DF500E9-6BAB-2742-BDBC-50253874E252}"/>
                    </a:ext>
                  </a:extLst>
                </p:cNvPr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F931F83-D090-1245-9A4A-BADB44056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8975" y="5015813"/>
                <a:ext cx="317500" cy="3429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0BE10CF-4EBC-F34B-8FE8-6990BB8E8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3409" y="2612848"/>
                <a:ext cx="317500" cy="342900"/>
              </a:xfrm>
              <a:prstGeom prst="rect">
                <a:avLst/>
              </a:prstGeom>
            </p:spPr>
          </p:pic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595F77-B3ED-DB4C-8BDE-C8D2E249F69A}"/>
                </a:ext>
              </a:extLst>
            </p:cNvPr>
            <p:cNvSpPr/>
            <p:nvPr/>
          </p:nvSpPr>
          <p:spPr>
            <a:xfrm>
              <a:off x="2418267" y="2839456"/>
              <a:ext cx="3429002" cy="3429002"/>
            </a:xfrm>
            <a:custGeom>
              <a:avLst/>
              <a:gdLst>
                <a:gd name="connsiteX0" fmla="*/ 0 w 1387039"/>
                <a:gd name="connsiteY0" fmla="*/ 693520 h 1387039"/>
                <a:gd name="connsiteX1" fmla="*/ 693520 w 1387039"/>
                <a:gd name="connsiteY1" fmla="*/ 0 h 1387039"/>
                <a:gd name="connsiteX2" fmla="*/ 1387040 w 1387039"/>
                <a:gd name="connsiteY2" fmla="*/ 693520 h 1387039"/>
                <a:gd name="connsiteX3" fmla="*/ 693520 w 1387039"/>
                <a:gd name="connsiteY3" fmla="*/ 1387040 h 1387039"/>
                <a:gd name="connsiteX4" fmla="*/ 0 w 1387039"/>
                <a:gd name="connsiteY4" fmla="*/ 693520 h 1387039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40" h="1387040">
                  <a:moveTo>
                    <a:pt x="0" y="693520"/>
                  </a:moveTo>
                  <a:cubicBezTo>
                    <a:pt x="86060" y="321257"/>
                    <a:pt x="321257" y="80683"/>
                    <a:pt x="693520" y="0"/>
                  </a:cubicBezTo>
                  <a:cubicBezTo>
                    <a:pt x="1076541" y="69925"/>
                    <a:pt x="1300979" y="321256"/>
                    <a:pt x="1387040" y="693520"/>
                  </a:cubicBezTo>
                  <a:cubicBezTo>
                    <a:pt x="1268706" y="1081920"/>
                    <a:pt x="1071162" y="1300979"/>
                    <a:pt x="693520" y="1387040"/>
                  </a:cubicBezTo>
                  <a:cubicBezTo>
                    <a:pt x="310499" y="1306358"/>
                    <a:pt x="86061" y="1071162"/>
                    <a:pt x="0" y="693520"/>
                  </a:cubicBezTo>
                  <a:close/>
                </a:path>
              </a:pathLst>
            </a:custGeom>
            <a:solidFill>
              <a:schemeClr val="accent6">
                <a:alpha val="84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A52FB7F-52DD-8B4F-85C9-DE98E8845E07}"/>
                </a:ext>
              </a:extLst>
            </p:cNvPr>
            <p:cNvSpPr/>
            <p:nvPr/>
          </p:nvSpPr>
          <p:spPr>
            <a:xfrm>
              <a:off x="4380707" y="2844370"/>
              <a:ext cx="132573" cy="13257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FA536B7-7C17-D04D-91F5-48CF480B072F}"/>
              </a:ext>
            </a:extLst>
          </p:cNvPr>
          <p:cNvSpPr txBox="1"/>
          <p:nvPr/>
        </p:nvSpPr>
        <p:spPr>
          <a:xfrm>
            <a:off x="3503870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6AA314-2006-884B-93BD-2B0D7299B916}"/>
              </a:ext>
            </a:extLst>
          </p:cNvPr>
          <p:cNvSpPr txBox="1"/>
          <p:nvPr/>
        </p:nvSpPr>
        <p:spPr>
          <a:xfrm>
            <a:off x="625969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0032C-2E90-0346-B1A6-7EF4A0473F27}"/>
              </a:ext>
            </a:extLst>
          </p:cNvPr>
          <p:cNvSpPr txBox="1"/>
          <p:nvPr/>
        </p:nvSpPr>
        <p:spPr>
          <a:xfrm>
            <a:off x="9401873" y="1193154"/>
            <a:ext cx="249940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+ 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Norm</a:t>
            </a:r>
          </a:p>
          <a:p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Elastic Net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187D-FE24-8346-B868-CF7CA01559D0}"/>
              </a:ext>
            </a:extLst>
          </p:cNvPr>
          <p:cNvSpPr txBox="1"/>
          <p:nvPr/>
        </p:nvSpPr>
        <p:spPr>
          <a:xfrm>
            <a:off x="388083" y="5087366"/>
            <a:ext cx="2770310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Ideal for</a:t>
            </a:r>
            <a:br>
              <a:rPr lang="en-US" sz="2000" b="1" dirty="0"/>
            </a:br>
            <a:r>
              <a:rPr lang="en-US" sz="2000" b="1" dirty="0"/>
              <a:t>Feature Selection </a:t>
            </a:r>
            <a:br>
              <a:rPr lang="en-US" sz="2000" b="1" dirty="0"/>
            </a:br>
            <a:r>
              <a:rPr lang="en-US" sz="2000" dirty="0"/>
              <a:t>but combinatorically</a:t>
            </a:r>
            <a:br>
              <a:rPr lang="en-US" sz="2000" dirty="0"/>
            </a:br>
            <a:r>
              <a:rPr lang="en-US" sz="2000" dirty="0"/>
              <a:t>difficult to optimize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BCDF1-2EE5-B342-8D56-D8B491A43D0E}"/>
              </a:ext>
            </a:extLst>
          </p:cNvPr>
          <p:cNvSpPr txBox="1"/>
          <p:nvPr/>
        </p:nvSpPr>
        <p:spPr>
          <a:xfrm>
            <a:off x="3527946" y="5087366"/>
            <a:ext cx="214193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Encourages</a:t>
            </a:r>
            <a:br>
              <a:rPr lang="en-US" sz="2000" dirty="0"/>
            </a:br>
            <a:r>
              <a:rPr lang="en-US" sz="2000" dirty="0"/>
              <a:t>Sparse Solutions</a:t>
            </a:r>
          </a:p>
          <a:p>
            <a:r>
              <a:rPr lang="en-US" sz="2000" b="1" dirty="0"/>
              <a:t>Convex!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478083-40EB-A44B-9FD8-6A5AA4B15C71}"/>
              </a:ext>
            </a:extLst>
          </p:cNvPr>
          <p:cNvSpPr txBox="1"/>
          <p:nvPr/>
        </p:nvSpPr>
        <p:spPr>
          <a:xfrm>
            <a:off x="6199761" y="5087366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Spreads weight</a:t>
            </a:r>
            <a:br>
              <a:rPr lang="en-US" sz="2000" dirty="0"/>
            </a:br>
            <a:r>
              <a:rPr lang="en-US" sz="2000" dirty="0"/>
              <a:t>over features </a:t>
            </a:r>
            <a:r>
              <a:rPr lang="en-US" sz="2000" b="1" dirty="0"/>
              <a:t>(robust)</a:t>
            </a:r>
            <a:endParaRPr lang="en-US" sz="2000" dirty="0"/>
          </a:p>
          <a:p>
            <a:r>
              <a:rPr lang="en-US" sz="2000" dirty="0"/>
              <a:t>does not </a:t>
            </a:r>
            <a:br>
              <a:rPr lang="en-US" sz="2000" dirty="0"/>
            </a:br>
            <a:r>
              <a:rPr lang="en-US" sz="2000" dirty="0"/>
              <a:t>encourage sparsity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32AAC1-A8AC-AF4B-BB01-EE488C2D4BB0}"/>
              </a:ext>
            </a:extLst>
          </p:cNvPr>
          <p:cNvSpPr txBox="1"/>
          <p:nvPr/>
        </p:nvSpPr>
        <p:spPr>
          <a:xfrm>
            <a:off x="9144722" y="5107192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Compromise</a:t>
            </a:r>
            <a:endParaRPr lang="en-US" sz="2000" dirty="0"/>
          </a:p>
          <a:p>
            <a:r>
              <a:rPr lang="en-US" sz="2000" dirty="0"/>
              <a:t>Need to tune</a:t>
            </a:r>
            <a:br>
              <a:rPr lang="en-US" sz="2000" dirty="0"/>
            </a:br>
            <a:r>
              <a:rPr lang="en-US" sz="2000" dirty="0"/>
              <a:t>two regularization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8581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54" y="2536904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3494809" y="4084067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22" y="4139332"/>
            <a:ext cx="7747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1D22B-B083-EA49-9640-057E63602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09" y="4158382"/>
            <a:ext cx="635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0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1" y="2882032"/>
            <a:ext cx="67183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68" y="3307482"/>
            <a:ext cx="7747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0597A-66BB-254C-9999-78DDF81A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96" y="3321202"/>
            <a:ext cx="647700" cy="3175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71025-192B-B34D-915C-3266D181A584}"/>
              </a:ext>
            </a:extLst>
          </p:cNvPr>
          <p:cNvSpPr/>
          <p:nvPr/>
        </p:nvSpPr>
        <p:spPr>
          <a:xfrm>
            <a:off x="8334908" y="4001294"/>
            <a:ext cx="2865920" cy="886590"/>
          </a:xfrm>
          <a:prstGeom prst="wedgeRoundRectCallout">
            <a:avLst>
              <a:gd name="adj1" fmla="val -7876"/>
              <a:gd name="adj2" fmla="val -812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75845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FE4-0BA8-7B42-8D28-1382A80C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8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Scikit</a:t>
            </a:r>
            <a:r>
              <a:rPr lang="en-US" sz="3600" dirty="0"/>
              <a:t>-Learn for 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E8C-5EC9-7342-A71E-568DE1DE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70450"/>
            <a:ext cx="12115800" cy="5288695"/>
          </a:xfrm>
        </p:spPr>
        <p:txBody>
          <a:bodyPr>
            <a:normAutofit/>
          </a:bodyPr>
          <a:lstStyle/>
          <a:p>
            <a:r>
              <a:rPr lang="en-US" dirty="0"/>
              <a:t>Regularization parameter 𝛼 = 1/</a:t>
            </a:r>
            <a:r>
              <a:rPr lang="en-US" dirty="0" err="1"/>
              <a:t>λ</a:t>
            </a:r>
            <a:endParaRPr lang="en-US" dirty="0"/>
          </a:p>
          <a:p>
            <a:pPr lvl="1"/>
            <a:r>
              <a:rPr lang="en-US" dirty="0"/>
              <a:t>larger 𝛼 </a:t>
            </a:r>
            <a:r>
              <a:rPr lang="en-US" dirty="0">
                <a:sym typeface="Wingdings" pitchFamily="2" charset="2"/>
              </a:rPr>
              <a:t> less regularization  greater complexity  overfitting</a:t>
            </a:r>
            <a:endParaRPr lang="en-US" dirty="0"/>
          </a:p>
          <a:p>
            <a:r>
              <a:rPr lang="en-US" dirty="0"/>
              <a:t>Lasso Regression (L1)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 by cross-validation</a:t>
            </a:r>
          </a:p>
          <a:p>
            <a:r>
              <a:rPr lang="en-US" dirty="0"/>
              <a:t>Ridge Regression (L2)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selects 𝛼  by cross-validation</a:t>
            </a:r>
          </a:p>
          <a:p>
            <a:r>
              <a:rPr lang="en-US" dirty="0"/>
              <a:t>Elastic Net (L1 + 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(alpha=3.0, l1_ratio = 2.0)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by cross-validation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E5EAA-9608-1742-A89F-1575A3922E9A}"/>
              </a:ext>
            </a:extLst>
          </p:cNvPr>
          <p:cNvSpPr txBox="1"/>
          <p:nvPr/>
        </p:nvSpPr>
        <p:spPr>
          <a:xfrm>
            <a:off x="181748" y="956231"/>
            <a:ext cx="36038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7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/ds100-fa18-opq</a:t>
            </a:r>
          </a:p>
        </p:txBody>
      </p:sp>
    </p:spTree>
    <p:extLst>
      <p:ext uri="{BB962C8B-B14F-4D97-AF65-F5344CB8AC3E}">
        <p14:creationId xmlns:p14="http://schemas.microsoft.com/office/powerpoint/2010/main" val="28413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106D-4FCD-6740-8C1D-CD576E4B3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45" y="1497523"/>
            <a:ext cx="4493202" cy="8313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74845" y="3226988"/>
            <a:ext cx="4269856" cy="2247816"/>
            <a:chOff x="214593" y="4503343"/>
            <a:chExt cx="4036448" cy="21249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93" y="4503343"/>
              <a:ext cx="4036448" cy="1940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6799" y="6258951"/>
              <a:ext cx="16578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Gaussian RBF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1296136" cy="6421173"/>
          </a:xfrm>
        </p:spPr>
        <p:txBody>
          <a:bodyPr>
            <a:normAutofit/>
          </a:bodyPr>
          <a:lstStyle/>
          <a:p>
            <a:r>
              <a:rPr lang="en-US" b="1" dirty="0"/>
              <a:t>Generic Features: </a:t>
            </a:r>
            <a:r>
              <a:rPr lang="en-US" i="1" dirty="0"/>
              <a:t>increase model expressivity</a:t>
            </a:r>
          </a:p>
          <a:p>
            <a:pPr lvl="1"/>
            <a:r>
              <a:rPr lang="en-US" b="1" dirty="0"/>
              <a:t>Gaussian Radial Basis Functions: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73" y="2642613"/>
            <a:ext cx="5315430" cy="28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2608" y="4341167"/>
            <a:ext cx="18085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Impressive!</a:t>
            </a:r>
          </a:p>
        </p:txBody>
      </p:sp>
      <p:sp>
        <p:nvSpPr>
          <p:cNvPr id="7" name="Left Arrow 6"/>
          <p:cNvSpPr/>
          <p:nvPr/>
        </p:nvSpPr>
        <p:spPr>
          <a:xfrm>
            <a:off x="9193482" y="4456089"/>
            <a:ext cx="344953" cy="231820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19" y="1558290"/>
            <a:ext cx="7785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311" y="1646238"/>
            <a:ext cx="9954489" cy="483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348" y="2361764"/>
            <a:ext cx="4903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Failure </a:t>
            </a:r>
            <a:r>
              <a:rPr lang="en-US" sz="3600"/>
              <a:t>to Generalize!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6317" y="3826012"/>
            <a:ext cx="19431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Impressively</a:t>
            </a:r>
          </a:p>
          <a:p>
            <a:r>
              <a:rPr lang="en-US" sz="2400" dirty="0"/>
              <a:t>Bad! </a:t>
            </a:r>
            <a:r>
              <a:rPr lang="en-US" sz="2400" dirty="0">
                <a:sym typeface="Wingdings"/>
              </a:rPr>
              <a:t></a:t>
            </a:r>
            <a:endParaRPr lang="en-US" sz="2400" dirty="0"/>
          </a:p>
        </p:txBody>
      </p:sp>
      <p:sp>
        <p:nvSpPr>
          <p:cNvPr id="6" name="Left Arrow 5"/>
          <p:cNvSpPr/>
          <p:nvPr/>
        </p:nvSpPr>
        <p:spPr>
          <a:xfrm>
            <a:off x="9631364" y="4121238"/>
            <a:ext cx="344953" cy="2318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0515600" cy="7157523"/>
          </a:xfrm>
        </p:spPr>
        <p:txBody>
          <a:bodyPr>
            <a:normAutofit/>
          </a:bodyPr>
          <a:lstStyle/>
          <a:p>
            <a:r>
              <a:rPr lang="en-US" b="1" dirty="0"/>
              <a:t>One-hot encoding:</a:t>
            </a:r>
            <a:r>
              <a:rPr lang="en-US" dirty="0"/>
              <a:t> </a:t>
            </a:r>
            <a:r>
              <a:rPr lang="en-US" i="1" dirty="0"/>
              <a:t>Categorical Data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r>
              <a:rPr lang="en-US" b="1" dirty="0"/>
              <a:t>Bag-of-words &amp; N-gram: </a:t>
            </a:r>
            <a:r>
              <a:rPr lang="en-US" i="1" dirty="0"/>
              <a:t>Text Data</a:t>
            </a:r>
          </a:p>
          <a:p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pPr lvl="2"/>
            <a:endParaRPr lang="en-US" b="1" i="1" dirty="0"/>
          </a:p>
          <a:p>
            <a:r>
              <a:rPr lang="en-US" b="1" dirty="0"/>
              <a:t>Custom Features: </a:t>
            </a:r>
            <a:r>
              <a:rPr lang="en-US" i="1" dirty="0"/>
              <a:t>Domain Knowledge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895586"/>
            <a:ext cx="7657241" cy="17684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79" y="3482359"/>
            <a:ext cx="7311686" cy="1764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42" y="5830674"/>
            <a:ext cx="6183114" cy="6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2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48484-C0B0-F440-87E1-362DCF8109F9}"/>
              </a:ext>
            </a:extLst>
          </p:cNvPr>
          <p:cNvSpPr txBox="1"/>
          <p:nvPr/>
        </p:nvSpPr>
        <p:spPr>
          <a:xfrm>
            <a:off x="7117611" y="285188"/>
            <a:ext cx="4557050" cy="11478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82880" rIns="182880" rtlCol="0" anchor="ctr">
            <a:noAutofit/>
          </a:bodyPr>
          <a:lstStyle/>
          <a:p>
            <a:r>
              <a:rPr lang="en-US" sz="2400" b="1" dirty="0"/>
              <a:t>Training error</a:t>
            </a:r>
            <a:r>
              <a:rPr lang="en-US" sz="2400" dirty="0"/>
              <a:t> typically </a:t>
            </a:r>
            <a:br>
              <a:rPr lang="en-US" sz="2400" dirty="0"/>
            </a:br>
            <a:r>
              <a:rPr lang="en-US" sz="2400" i="1" u="sng" dirty="0"/>
              <a:t>under estimates</a:t>
            </a:r>
            <a:r>
              <a:rPr lang="en-US" sz="2400" dirty="0"/>
              <a:t> </a:t>
            </a:r>
            <a:r>
              <a:rPr lang="en-US" sz="2400" b="1" dirty="0"/>
              <a:t>test error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43" grpId="0" bldLvl="5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b="1" i="1" dirty="0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5A6-55AD-334A-B902-2CAA7831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7544"/>
            <a:ext cx="10801350" cy="1325563"/>
          </a:xfrm>
        </p:spPr>
        <p:txBody>
          <a:bodyPr/>
          <a:lstStyle/>
          <a:p>
            <a:r>
              <a:rPr lang="en-US" dirty="0"/>
              <a:t>Recipe for Successful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2FF7-B130-5146-A717-AB26FDBB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410"/>
            <a:ext cx="11014624" cy="5382640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Split your data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(90%, 10%)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only the training data </a:t>
            </a:r>
            <a:r>
              <a:rPr lang="en-US" dirty="0"/>
              <a:t>when designing, training, and tuning the model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cross validation </a:t>
            </a:r>
            <a:r>
              <a:rPr lang="en-US" dirty="0"/>
              <a:t>to test </a:t>
            </a:r>
            <a:r>
              <a:rPr lang="en-US" i="1" dirty="0"/>
              <a:t>generalization</a:t>
            </a:r>
            <a:r>
              <a:rPr lang="en-US" dirty="0"/>
              <a:t> during this phase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b="1" dirty="0"/>
              <a:t>Do not look at the test data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Commit to your final model and train once more using </a:t>
            </a:r>
            <a:r>
              <a:rPr lang="en-US" b="1" dirty="0"/>
              <a:t>only the training data.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Test the final model using the </a:t>
            </a:r>
            <a:r>
              <a:rPr lang="en-US" b="1" dirty="0"/>
              <a:t>test data. </a:t>
            </a:r>
            <a:r>
              <a:rPr lang="en-US" dirty="0"/>
              <a:t>If accuracy is not acceptable return to (2). (</a:t>
            </a:r>
            <a:r>
              <a:rPr lang="en-US" i="1" dirty="0"/>
              <a:t>Get more test data if possible.</a:t>
            </a:r>
            <a:r>
              <a:rPr lang="en-US" dirty="0"/>
              <a:t>)</a:t>
            </a:r>
            <a:endParaRPr lang="en-US" b="1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Train</a:t>
            </a:r>
            <a:r>
              <a:rPr lang="en-US" b="1" dirty="0"/>
              <a:t> on all available data </a:t>
            </a:r>
            <a:r>
              <a:rPr lang="en-US" dirty="0"/>
              <a:t>and ship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28902-1A7E-714A-BA15-DCE6E117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105" y="5706405"/>
            <a:ext cx="979586" cy="1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95739"/>
            <a:ext cx="10801350" cy="1325563"/>
          </a:xfrm>
        </p:spPr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-3199975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-233911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49893"/>
              </p:ext>
            </p:extLst>
          </p:nvPr>
        </p:nvGraphicFramePr>
        <p:xfrm>
          <a:off x="625808" y="584367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66267"/>
              </p:ext>
            </p:extLst>
          </p:nvPr>
        </p:nvGraphicFramePr>
        <p:xfrm>
          <a:off x="6430107" y="717482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237378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215035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188497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215035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1614790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1423183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AA212-4675-784D-BBD7-E769192EE2C0}"/>
              </a:ext>
            </a:extLst>
          </p:cNvPr>
          <p:cNvSpPr txBox="1"/>
          <p:nvPr/>
        </p:nvSpPr>
        <p:spPr>
          <a:xfrm>
            <a:off x="483991" y="2935042"/>
            <a:ext cx="4903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Another quick note on confusing notation.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46FC5-EA38-D341-A54C-962C2A8B7B01}"/>
              </a:ext>
            </a:extLst>
          </p:cNvPr>
          <p:cNvSpPr txBox="1"/>
          <p:nvPr/>
        </p:nvSpPr>
        <p:spPr>
          <a:xfrm>
            <a:off x="486585" y="3439062"/>
            <a:ext cx="8422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 many textbooks and even in the class notes and discussion you will see: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0D8B8B-C1E8-8843-9180-D1919F0B9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449" y="4014228"/>
            <a:ext cx="1765300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FC8DB8-1343-4C4C-87BD-40811263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1385" y="3912628"/>
            <a:ext cx="35179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C889A9-FD9D-E94F-B732-D4395B328E4A}"/>
              </a:ext>
            </a:extLst>
          </p:cNvPr>
          <p:cNvSpPr txBox="1"/>
          <p:nvPr/>
        </p:nvSpPr>
        <p:spPr>
          <a:xfrm>
            <a:off x="3315833" y="4092332"/>
            <a:ext cx="6415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BA97D-F22D-7D47-847C-E5DB0E3FF1F8}"/>
              </a:ext>
            </a:extLst>
          </p:cNvPr>
          <p:cNvSpPr txBox="1"/>
          <p:nvPr/>
        </p:nvSpPr>
        <p:spPr>
          <a:xfrm>
            <a:off x="495561" y="4617623"/>
            <a:ext cx="1124232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 this case we are assuming </a:t>
            </a:r>
            <a:r>
              <a:rPr lang="en-US" b="1" i="1" dirty="0"/>
              <a:t>X</a:t>
            </a:r>
            <a:r>
              <a:rPr lang="en-US" dirty="0"/>
              <a:t> is the transformed data 𝚽. This can be easier to read but hides the feature transformation process.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Capital Letter:</a:t>
            </a:r>
            <a:r>
              <a:rPr lang="en-US" dirty="0"/>
              <a:t> </a:t>
            </a:r>
            <a:r>
              <a:rPr lang="en-US" i="1" dirty="0"/>
              <a:t>Matrix</a:t>
            </a:r>
            <a:r>
              <a:rPr lang="en-US" dirty="0"/>
              <a:t> or </a:t>
            </a:r>
            <a:r>
              <a:rPr lang="en-US" i="1" dirty="0"/>
              <a:t>Random Variable?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Both tend to be capitalized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Unfortunately, there is no common convention … you will have to use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0E766-29B1-F344-99EF-D86D6B766834}"/>
              </a:ext>
            </a:extLst>
          </p:cNvPr>
          <p:cNvSpPr/>
          <p:nvPr/>
        </p:nvSpPr>
        <p:spPr>
          <a:xfrm>
            <a:off x="6943344" y="2609088"/>
            <a:ext cx="536448" cy="320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547" y="271681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722179" y="2892910"/>
            <a:ext cx="346281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 (observations, individuals, 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727914" y="4015395"/>
            <a:ext cx="33596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 (predictors, covariates, …)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18360"/>
              </p:ext>
            </p:extLst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20475"/>
              </p:ext>
            </p:extLst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ADE11E-F6A3-4448-8896-ED9A14D4BC27}"/>
              </a:ext>
            </a:extLst>
          </p:cNvPr>
          <p:cNvSpPr txBox="1"/>
          <p:nvPr/>
        </p:nvSpPr>
        <p:spPr>
          <a:xfrm>
            <a:off x="7584081" y="5400996"/>
            <a:ext cx="23855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Confusing notation!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E2BD17-BD70-5142-81C5-4B47EF0683A6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4989096" y="2668496"/>
            <a:chExt cx="3641523" cy="2903166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71E68C-B8F0-584B-BEBC-FC55C660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13A782-14E1-2849-AFE6-3204031088BA}"/>
              </a:ext>
            </a:extLst>
          </p:cNvPr>
          <p:cNvGrpSpPr/>
          <p:nvPr/>
        </p:nvGrpSpPr>
        <p:grpSpPr>
          <a:xfrm>
            <a:off x="646955" y="4826224"/>
            <a:ext cx="3690366" cy="1646568"/>
            <a:chOff x="552450" y="5083416"/>
            <a:chExt cx="3690366" cy="16465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ED381-6EA5-154B-9700-99799ABE10BE}"/>
                </a:ext>
              </a:extLst>
            </p:cNvPr>
            <p:cNvSpPr/>
            <p:nvPr/>
          </p:nvSpPr>
          <p:spPr>
            <a:xfrm>
              <a:off x="552450" y="5393152"/>
              <a:ext cx="3690366" cy="13368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1B6F7C-2817-EB48-95C2-09FD6CD7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2678" y="5571662"/>
              <a:ext cx="6477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E3437D-C090-354B-A8BE-7E072434E686}"/>
                </a:ext>
              </a:extLst>
            </p:cNvPr>
            <p:cNvSpPr txBox="1"/>
            <p:nvPr/>
          </p:nvSpPr>
          <p:spPr>
            <a:xfrm>
              <a:off x="1576327" y="5571662"/>
              <a:ext cx="216437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row </a:t>
              </a:r>
              <a:r>
                <a:rPr lang="en-US" dirty="0" err="1"/>
                <a:t>i</a:t>
              </a:r>
              <a:r>
                <a:rPr lang="en-US" dirty="0"/>
                <a:t> of matrix A.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2C290-C763-E94D-AEA5-7A41D734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2794" y="6145530"/>
              <a:ext cx="685800" cy="4191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D8180B3-CC8F-0C48-B4F3-A1ED391D3AF5}"/>
                </a:ext>
              </a:extLst>
            </p:cNvPr>
            <p:cNvSpPr txBox="1"/>
            <p:nvPr/>
          </p:nvSpPr>
          <p:spPr>
            <a:xfrm>
              <a:off x="1576327" y="6178822"/>
              <a:ext cx="25971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column j of matrix A.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3BCAB7-2926-B74E-B070-B30DD9B38D63}"/>
                </a:ext>
              </a:extLst>
            </p:cNvPr>
            <p:cNvSpPr txBox="1"/>
            <p:nvPr/>
          </p:nvSpPr>
          <p:spPr>
            <a:xfrm>
              <a:off x="615166" y="5083416"/>
              <a:ext cx="19223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Notation Guide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53495</TotalTime>
  <Words>1911</Words>
  <Application>Microsoft Macintosh PowerPoint</Application>
  <PresentationFormat>Widescreen</PresentationFormat>
  <Paragraphs>677</Paragraphs>
  <Slides>54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Century Gothic</vt:lpstr>
      <vt:lpstr>Consolas</vt:lpstr>
      <vt:lpstr>Courier New</vt:lpstr>
      <vt:lpstr>Helvetica Neue</vt:lpstr>
      <vt:lpstr>Helvetica Neue Light</vt:lpstr>
      <vt:lpstr>Monaco</vt:lpstr>
      <vt:lpstr>Times</vt:lpstr>
      <vt:lpstr>Wingdings</vt:lpstr>
      <vt:lpstr>1_Office Theme</vt:lpstr>
      <vt:lpstr>Custom Theme</vt:lpstr>
      <vt:lpstr>Fitting Linear Models, Regularization &amp; Cross Validation</vt:lpstr>
      <vt:lpstr>Previously</vt:lpstr>
      <vt:lpstr>Feature Engineering and Linear Regression</vt:lpstr>
      <vt:lpstr>Recap: Feature Engineering</vt:lpstr>
      <vt:lpstr>PowerPoint Presentation</vt:lpstr>
      <vt:lpstr>The Feature Matrix</vt:lpstr>
      <vt:lpstr>The Feature Matrix</vt:lpstr>
      <vt:lpstr>The Feature Matrix</vt:lpstr>
      <vt:lpstr>The Feature Matrix</vt:lpstr>
      <vt:lpstr>Making Predictions</vt:lpstr>
      <vt:lpstr>Normal Equations</vt:lpstr>
      <vt:lpstr>Geometric Derivation</vt:lpstr>
      <vt:lpstr>Geometric Derivation: Not Bonus Material</vt:lpstr>
      <vt:lpstr>The Normal Equation</vt:lpstr>
      <vt:lpstr>Least Squares Regression in Practice</vt:lpstr>
      <vt:lpstr>Scikit Learn Models</vt:lpstr>
      <vt:lpstr>Diagnosing Fit  The Residuals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Python Demo!</vt:lpstr>
      <vt:lpstr>An alternate (dual) view on regularization</vt:lpstr>
      <vt:lpstr>Basic Idea</vt:lpstr>
      <vt:lpstr>Basic Idea</vt:lpstr>
      <vt:lpstr>Idealized Notion of Complexity</vt:lpstr>
      <vt:lpstr>Ideal “Regularization”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PowerPoint Presentation</vt:lpstr>
      <vt:lpstr>Generic Regularization (Constrained)</vt:lpstr>
      <vt:lpstr>Generic Regularization (Constrained)</vt:lpstr>
      <vt:lpstr>Determining the Optimal 𝜆 </vt:lpstr>
      <vt:lpstr>Using Scikit-Learn for Regularized Regression</vt:lpstr>
      <vt:lpstr>http://bit.ly/ds100-fa18-opq</vt:lpstr>
      <vt:lpstr>Notebook Demo</vt:lpstr>
      <vt:lpstr>PowerPoint Presentation</vt:lpstr>
      <vt:lpstr>Training Error</vt:lpstr>
      <vt:lpstr>Training vs Test Error</vt:lpstr>
      <vt:lpstr>Training vs Test Error</vt:lpstr>
      <vt:lpstr>Generalization: The Train-Test Split</vt:lpstr>
      <vt:lpstr>Generalization: Validation Split</vt:lpstr>
      <vt:lpstr>Recipe for Successful Generalization</vt:lpstr>
      <vt:lpstr>Standardization and the Intercept Term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1235</cp:revision>
  <cp:lastPrinted>2018-03-22T15:26:46Z</cp:lastPrinted>
  <dcterms:created xsi:type="dcterms:W3CDTF">2016-06-11T00:34:45Z</dcterms:created>
  <dcterms:modified xsi:type="dcterms:W3CDTF">2018-10-05T01:18:16Z</dcterms:modified>
</cp:coreProperties>
</file>